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57" r:id="rId3"/>
    <p:sldId id="286" r:id="rId4"/>
    <p:sldId id="260" r:id="rId5"/>
    <p:sldId id="261" r:id="rId6"/>
    <p:sldId id="262" r:id="rId7"/>
    <p:sldId id="297" r:id="rId8"/>
    <p:sldId id="298" r:id="rId9"/>
    <p:sldId id="299" r:id="rId10"/>
    <p:sldId id="300" r:id="rId11"/>
    <p:sldId id="301" r:id="rId12"/>
    <p:sldId id="302" r:id="rId13"/>
    <p:sldId id="266" r:id="rId14"/>
    <p:sldId id="303" r:id="rId15"/>
    <p:sldId id="304" r:id="rId16"/>
    <p:sldId id="305" r:id="rId17"/>
    <p:sldId id="306" r:id="rId18"/>
    <p:sldId id="307" r:id="rId19"/>
    <p:sldId id="308" r:id="rId20"/>
    <p:sldId id="267" r:id="rId21"/>
    <p:sldId id="309" r:id="rId22"/>
    <p:sldId id="285" r:id="rId23"/>
  </p:sldIdLst>
  <p:sldSz cx="18288000" cy="10287000"/>
  <p:notesSz cx="6858000" cy="9144000"/>
  <p:embeddedFontLst>
    <p:embeddedFont>
      <p:font typeface="Quattrocento Sans" panose="020B0502050000020003"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A4A3A4"/>
          </p15:clr>
        </p15:guide>
        <p15:guide id="2" pos="576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9" roundtripDataSignature="AMtx7mjd7j4TO7thUAJMrRIklQ5x5Q7tf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0146" autoAdjust="0"/>
  </p:normalViewPr>
  <p:slideViewPr>
    <p:cSldViewPr snapToGrid="0">
      <p:cViewPr varScale="1">
        <p:scale>
          <a:sx n="45" d="100"/>
          <a:sy n="45" d="100"/>
        </p:scale>
        <p:origin x="520" y="44"/>
      </p:cViewPr>
      <p:guideLst>
        <p:guide orient="horz" pos="3240"/>
        <p:guide pos="57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customschemas.google.com/relationships/presentationmetadata" Target="metadata"/><Relationship Id="rId3" Type="http://schemas.openxmlformats.org/officeDocument/2006/relationships/slide" Target="slides/slide2.xml"/><Relationship Id="rId21" Type="http://schemas.openxmlformats.org/officeDocument/2006/relationships/slide" Target="slides/slide20.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43"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400" b="0" i="0" u="none" strike="noStrike" cap="none">
                <a:latin typeface="Arial"/>
                <a:ea typeface="Arial"/>
                <a:cs typeface="Arial"/>
                <a:sym typeface="Arial"/>
              </a:defRPr>
            </a:lvl1pPr>
            <a:lvl2pPr marL="914400" marR="0" lvl="1" indent="-228600" algn="l" rtl="0">
              <a:spcBef>
                <a:spcPts val="0"/>
              </a:spcBef>
              <a:spcAft>
                <a:spcPts val="0"/>
              </a:spcAft>
              <a:buSzPts val="1400"/>
              <a:buNone/>
              <a:defRPr sz="1400" b="0" i="0" u="none" strike="noStrike" cap="none">
                <a:latin typeface="Arial"/>
                <a:ea typeface="Arial"/>
                <a:cs typeface="Arial"/>
                <a:sym typeface="Arial"/>
              </a:defRPr>
            </a:lvl2pPr>
            <a:lvl3pPr marL="1371600" marR="0" lvl="2" indent="-228600" algn="l" rtl="0">
              <a:spcBef>
                <a:spcPts val="0"/>
              </a:spcBef>
              <a:spcAft>
                <a:spcPts val="0"/>
              </a:spcAft>
              <a:buSzPts val="1400"/>
              <a:buNone/>
              <a:defRPr sz="1400" b="0" i="0" u="none" strike="noStrike" cap="none">
                <a:latin typeface="Arial"/>
                <a:ea typeface="Arial"/>
                <a:cs typeface="Arial"/>
                <a:sym typeface="Arial"/>
              </a:defRPr>
            </a:lvl3pPr>
            <a:lvl4pPr marL="1828800" marR="0" lvl="3" indent="-228600" algn="l" rtl="0">
              <a:spcBef>
                <a:spcPts val="0"/>
              </a:spcBef>
              <a:spcAft>
                <a:spcPts val="0"/>
              </a:spcAft>
              <a:buSzPts val="1400"/>
              <a:buNone/>
              <a:defRPr sz="1400" b="0" i="0" u="none" strike="noStrike" cap="none">
                <a:latin typeface="Arial"/>
                <a:ea typeface="Arial"/>
                <a:cs typeface="Arial"/>
                <a:sym typeface="Arial"/>
              </a:defRPr>
            </a:lvl4pPr>
            <a:lvl5pPr marL="2286000" marR="0" lvl="4" indent="-228600" algn="l" rtl="0">
              <a:spcBef>
                <a:spcPts val="0"/>
              </a:spcBef>
              <a:spcAft>
                <a:spcPts val="0"/>
              </a:spcAft>
              <a:buSzPts val="1400"/>
              <a:buNone/>
              <a:defRPr sz="1400" b="0" i="0" u="none" strike="noStrike" cap="none">
                <a:latin typeface="Arial"/>
                <a:ea typeface="Arial"/>
                <a:cs typeface="Arial"/>
                <a:sym typeface="Arial"/>
              </a:defRPr>
            </a:lvl5pPr>
            <a:lvl6pPr marL="2743200" marR="0" lvl="5" indent="-228600" algn="l" rtl="0">
              <a:spcBef>
                <a:spcPts val="0"/>
              </a:spcBef>
              <a:spcAft>
                <a:spcPts val="0"/>
              </a:spcAft>
              <a:buSzPts val="1400"/>
              <a:buNone/>
              <a:defRPr sz="1400" b="0" i="0" u="none" strike="noStrike" cap="none">
                <a:latin typeface="Arial"/>
                <a:ea typeface="Arial"/>
                <a:cs typeface="Arial"/>
                <a:sym typeface="Arial"/>
              </a:defRPr>
            </a:lvl6pPr>
            <a:lvl7pPr marL="3200400" marR="0" lvl="6" indent="-228600" algn="l" rtl="0">
              <a:spcBef>
                <a:spcPts val="0"/>
              </a:spcBef>
              <a:spcAft>
                <a:spcPts val="0"/>
              </a:spcAft>
              <a:buSzPts val="1400"/>
              <a:buNone/>
              <a:defRPr sz="1400" b="0" i="0" u="none" strike="noStrike" cap="none">
                <a:latin typeface="Arial"/>
                <a:ea typeface="Arial"/>
                <a:cs typeface="Arial"/>
                <a:sym typeface="Arial"/>
              </a:defRPr>
            </a:lvl7pPr>
            <a:lvl8pPr marL="3657600" marR="0" lvl="7" indent="-228600" algn="l" rtl="0">
              <a:spcBef>
                <a:spcPts val="0"/>
              </a:spcBef>
              <a:spcAft>
                <a:spcPts val="0"/>
              </a:spcAft>
              <a:buSzPts val="1400"/>
              <a:buNone/>
              <a:defRPr sz="1400" b="0" i="0" u="none" strike="noStrike" cap="none">
                <a:latin typeface="Arial"/>
                <a:ea typeface="Arial"/>
                <a:cs typeface="Arial"/>
                <a:sym typeface="Arial"/>
              </a:defRPr>
            </a:lvl8pPr>
            <a:lvl9pPr marL="4114800" marR="0" lvl="8" indent="-228600" algn="l" rtl="0">
              <a:spcBef>
                <a:spcPts val="0"/>
              </a:spcBef>
              <a:spcAft>
                <a:spcPts val="0"/>
              </a:spcAft>
              <a:buSzPts val="1400"/>
              <a:buNone/>
              <a:defRPr sz="1400" b="0" i="0" u="none" strike="noStrike" cap="none">
                <a:latin typeface="Arial"/>
                <a:ea typeface="Arial"/>
                <a:cs typeface="Arial"/>
                <a:sym typeface="Arial"/>
              </a:defRPr>
            </a:lvl9pPr>
          </a:lstStyle>
          <a:p>
            <a:endParaRPr/>
          </a:p>
        </p:txBody>
      </p:sp>
    </p:spTree>
    <p:extLst>
      <p:ext uri="{BB962C8B-B14F-4D97-AF65-F5344CB8AC3E}">
        <p14:creationId xmlns:p14="http://schemas.microsoft.com/office/powerpoint/2010/main" val="354358226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3" name="Google Shape;12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a:r>
              <a:rPr lang="es" sz="1400" b="0" i="0" u="none" baseline="0">
                <a:solidFill>
                  <a:schemeClr val="bg2">
                    <a:lumMod val="20000"/>
                    <a:lumOff val="80000"/>
                  </a:schemeClr>
                </a:solidFill>
                <a:latin typeface="Calibri" panose="020F0502020204030204" pitchFamily="34" charset="0"/>
                <a:ea typeface="Calibri" panose="020F0502020204030204" pitchFamily="34" charset="0"/>
                <a:cs typeface="Calibri" panose="020F0502020204030204" pitchFamily="34" charset="0"/>
              </a:rPr>
              <a:t>La mayoría de las incautaciones se producen en Indonesia (país de origen) y China (país de destino); cazadores furtivos en Indonesia confirman la implicación de redes de delincuencia organizada que también tienen como objetivo el pangolín y el tigre (Beastall, 2016). Debido a la caza ilegal, el número de ejemplares incautados en los últimos 10 años es casi cuatro veces superior al número de ejemplares silvestres observados en los últimos 40 años.</a:t>
            </a:r>
            <a:endParaRPr lang="es" dirty="0"/>
          </a:p>
        </p:txBody>
      </p:sp>
    </p:spTree>
    <p:extLst>
      <p:ext uri="{BB962C8B-B14F-4D97-AF65-F5344CB8AC3E}">
        <p14:creationId xmlns:p14="http://schemas.microsoft.com/office/powerpoint/2010/main" val="1503935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gn="l" rtl="0" fontAlgn="base"/>
            <a:r>
              <a:rPr lang="es" sz="1400" b="1" i="0" u="sng" baseline="0">
                <a:solidFill>
                  <a:schemeClr val="bg2">
                    <a:lumMod val="20000"/>
                    <a:lumOff val="80000"/>
                  </a:schemeClr>
                </a:solidFill>
                <a:latin typeface="Quattrocento Sans" panose="020B0502050000020003" pitchFamily="34" charset="0"/>
                <a:cs typeface="Calibri" panose="020F0502020204030204" pitchFamily="34" charset="0"/>
              </a:rPr>
              <a:t>Casos anteriores al SVIS</a:t>
            </a:r>
          </a:p>
          <a:p>
            <a:pPr marL="0" indent="0" algn="l" rtl="0" fontAlgn="base"/>
            <a:endParaRPr lang="es" sz="1400" b="1" dirty="0">
              <a:solidFill>
                <a:schemeClr val="bg2">
                  <a:lumMod val="20000"/>
                  <a:lumOff val="80000"/>
                </a:schemeClr>
              </a:solidFill>
              <a:latin typeface="Quattrocento Sans" panose="020B0502050000020003" pitchFamily="34" charset="0"/>
              <a:cs typeface="Calibri" panose="020F0502020204030204" pitchFamily="34" charset="0"/>
            </a:endParaRPr>
          </a:p>
          <a:p>
            <a:pPr marL="0" indent="0" algn="l" rtl="0" fontAlgn="base"/>
            <a:r>
              <a:rPr lang="es" sz="1400" b="1" i="0" u="none" baseline="0">
                <a:solidFill>
                  <a:schemeClr val="bg2">
                    <a:lumMod val="20000"/>
                    <a:lumOff val="80000"/>
                  </a:schemeClr>
                </a:solidFill>
                <a:latin typeface="Quattrocento Sans" panose="020B0502050000020003" pitchFamily="34" charset="0"/>
                <a:cs typeface="Calibri" panose="020F0502020204030204" pitchFamily="34" charset="0"/>
              </a:rPr>
              <a:t>RAEHK contra Sameh y Abdelaziz </a:t>
            </a:r>
            <a:r>
              <a:rPr lang="es" sz="1400" b="0" i="0" u="none" baseline="0">
                <a:solidFill>
                  <a:schemeClr val="bg2">
                    <a:lumMod val="20000"/>
                    <a:lumOff val="80000"/>
                  </a:schemeClr>
                </a:solidFill>
                <a:latin typeface="Quattrocento Sans" panose="020B0502050000020003" pitchFamily="34" charset="0"/>
                <a:cs typeface="Calibri" panose="020F0502020204030204" pitchFamily="34" charset="0"/>
              </a:rPr>
              <a:t>Tribunal de Magistrados de Tsuen Wan, 15 de marzo de 2014. </a:t>
            </a:r>
          </a:p>
          <a:p>
            <a:pPr marL="0" indent="0" algn="l" rtl="0" fontAlgn="base"/>
            <a:r>
              <a:rPr lang="es" sz="1400" b="0" i="0" u="none" baseline="0">
                <a:solidFill>
                  <a:schemeClr val="bg2">
                    <a:lumMod val="20000"/>
                    <a:lumOff val="80000"/>
                  </a:schemeClr>
                </a:solidFill>
                <a:latin typeface="Quattrocento Sans" panose="020B0502050000020003" pitchFamily="34" charset="0"/>
                <a:cs typeface="Calibri" panose="020F0502020204030204" pitchFamily="34" charset="0"/>
              </a:rPr>
              <a:t>Dos hombres egipcios fueron detenidos en el aeropuerto cuando intentaban pasar de contrabando 128 tortugas radiadas y tortugas araña a través de Hong Kong con destino a Taiwán. Se les condenó a pagar una multa de HKD 40 000 y HKD 45 000 y a 2 meses de prisión, con suspensión de la pena durante 18 meses. Los animales estaban valorados en HKD 759 000. Los hombres alegaron que los animales habían sido criados legalmente para su exportación en Madagascar, a pesar de no existir ninguna instalación de cría legal para el comercio.  </a:t>
            </a:r>
          </a:p>
          <a:p>
            <a:pPr marL="0" indent="0" algn="l" rtl="0" fontAlgn="base"/>
            <a:endParaRPr lang="es" sz="1400" dirty="0">
              <a:solidFill>
                <a:schemeClr val="bg2">
                  <a:lumMod val="20000"/>
                  <a:lumOff val="80000"/>
                </a:schemeClr>
              </a:solidFill>
              <a:latin typeface="Quattrocento Sans" panose="020B0502050000020003" pitchFamily="34" charset="0"/>
              <a:cs typeface="Calibri" panose="020F0502020204030204" pitchFamily="34" charset="0"/>
            </a:endParaRPr>
          </a:p>
          <a:p>
            <a:pPr marL="0" indent="0" algn="l" rtl="0" fontAlgn="base"/>
            <a:r>
              <a:rPr lang="es" sz="1400" b="1" i="0" u="none" baseline="0">
                <a:solidFill>
                  <a:schemeClr val="bg2">
                    <a:lumMod val="20000"/>
                    <a:lumOff val="80000"/>
                  </a:schemeClr>
                </a:solidFill>
                <a:latin typeface="Quattrocento Sans" panose="020B0502050000020003" pitchFamily="34" charset="0"/>
                <a:cs typeface="Calibri" panose="020F0502020204030204" pitchFamily="34" charset="0"/>
              </a:rPr>
              <a:t>Expediente 455/2014</a:t>
            </a:r>
            <a:r>
              <a:rPr lang="es" sz="1400" b="0" i="0" u="none" baseline="0">
                <a:solidFill>
                  <a:schemeClr val="bg2">
                    <a:lumMod val="20000"/>
                    <a:lumOff val="80000"/>
                  </a:schemeClr>
                </a:solidFill>
                <a:latin typeface="Quattrocento Sans" panose="020B0502050000020003" pitchFamily="34" charset="0"/>
                <a:cs typeface="Calibri" panose="020F0502020204030204" pitchFamily="34" charset="0"/>
              </a:rPr>
              <a:t> </a:t>
            </a:r>
            <a:r>
              <a:rPr lang="es" sz="1400" b="1" i="0" u="none" baseline="0">
                <a:solidFill>
                  <a:schemeClr val="bg2">
                    <a:lumMod val="20000"/>
                    <a:lumOff val="80000"/>
                  </a:schemeClr>
                </a:solidFill>
                <a:latin typeface="Quattrocento Sans" panose="020B0502050000020003" pitchFamily="34" charset="0"/>
                <a:cs typeface="Calibri" panose="020F0502020204030204" pitchFamily="34" charset="0"/>
              </a:rPr>
              <a:t>de la Magistratura de Tsuen Wan </a:t>
            </a:r>
            <a:r>
              <a:rPr lang="es" sz="1400" b="0" i="0" u="none" baseline="0">
                <a:solidFill>
                  <a:schemeClr val="bg2">
                    <a:lumMod val="20000"/>
                    <a:lumOff val="80000"/>
                  </a:schemeClr>
                </a:solidFill>
                <a:latin typeface="Quattrocento Sans" panose="020B0502050000020003" pitchFamily="34" charset="0"/>
                <a:cs typeface="Calibri" panose="020F0502020204030204" pitchFamily="34" charset="0"/>
              </a:rPr>
              <a:t>(Decisión no comunicada del Tribunal de Magistrados de Tsuen Wan, 17 de marzo de 2014). Un ciudadano malgache fue interceptado en el aeropuerto de HK cuando intentaba introducir de contrabando en Hong Kong 112 tortugas radiadas y 10 tortugas angonokas. Fue condenado a 6 semanas de prisión por una especie y a 4 semanas por la otra. Se ordenó el cumplimiento simultáneo de ambas condenas. El valor estimado de la remesa era de HKD 1 340 000. </a:t>
            </a:r>
          </a:p>
          <a:p>
            <a:pPr marL="0" indent="0" algn="l" rtl="0" fontAlgn="base"/>
            <a:endParaRPr lang="es" sz="1400" dirty="0">
              <a:solidFill>
                <a:schemeClr val="bg2">
                  <a:lumMod val="20000"/>
                  <a:lumOff val="80000"/>
                </a:schemeClr>
              </a:solidFill>
              <a:latin typeface="Quattrocento Sans" panose="020B0502050000020003" pitchFamily="34" charset="0"/>
              <a:cs typeface="Calibri" panose="020F0502020204030204" pitchFamily="34" charset="0"/>
            </a:endParaRPr>
          </a:p>
          <a:p>
            <a:pPr marL="0" indent="0" algn="l" rtl="0" fontAlgn="base"/>
            <a:r>
              <a:rPr lang="es" sz="1400" b="1" i="0" u="sng" baseline="0">
                <a:solidFill>
                  <a:schemeClr val="bg2">
                    <a:lumMod val="20000"/>
                    <a:lumOff val="80000"/>
                  </a:schemeClr>
                </a:solidFill>
                <a:latin typeface="Quattrocento Sans" panose="020B0502050000020003" pitchFamily="34" charset="0"/>
                <a:cs typeface="Calibri" panose="020F0502020204030204" pitchFamily="34" charset="0"/>
              </a:rPr>
              <a:t>Caso después del SVIS</a:t>
            </a:r>
          </a:p>
          <a:p>
            <a:pPr marL="0" indent="0" algn="l" rtl="0" fontAlgn="base"/>
            <a:endParaRPr lang="es" sz="1400" b="1" dirty="0">
              <a:solidFill>
                <a:schemeClr val="bg2">
                  <a:lumMod val="20000"/>
                  <a:lumOff val="80000"/>
                </a:schemeClr>
              </a:solidFill>
              <a:latin typeface="Quattrocento Sans" panose="020B0502050000020003" pitchFamily="34" charset="0"/>
              <a:cs typeface="Calibri" panose="020F0502020204030204" pitchFamily="34" charset="0"/>
            </a:endParaRPr>
          </a:p>
          <a:p>
            <a:pPr marL="0" indent="0" algn="l" rtl="0" fontAlgn="base"/>
            <a:r>
              <a:rPr lang="es" sz="1400" b="1" i="0" u="none" baseline="0">
                <a:solidFill>
                  <a:schemeClr val="bg2">
                    <a:lumMod val="20000"/>
                    <a:lumOff val="80000"/>
                  </a:schemeClr>
                </a:solidFill>
                <a:latin typeface="Quattrocento Sans" panose="020B0502050000020003" pitchFamily="34" charset="0"/>
                <a:cs typeface="Calibri" panose="020F0502020204030204" pitchFamily="34" charset="0"/>
              </a:rPr>
              <a:t>RAEHK contra Rasolonirina Aljymi; Expediente 896/2019 del Tribunal de Distrito de Hong Kong </a:t>
            </a:r>
            <a:r>
              <a:rPr lang="es" sz="1400" b="0" i="0" u="none" baseline="0">
                <a:solidFill>
                  <a:schemeClr val="bg2">
                    <a:lumMod val="20000"/>
                    <a:lumOff val="80000"/>
                  </a:schemeClr>
                </a:solidFill>
                <a:latin typeface="Quattrocento Sans" panose="020B0502050000020003" pitchFamily="34" charset="0"/>
                <a:cs typeface="Calibri" panose="020F0502020204030204" pitchFamily="34" charset="0"/>
              </a:rPr>
              <a:t> </a:t>
            </a:r>
          </a:p>
          <a:p>
            <a:pPr marL="0" indent="0" algn="l" rtl="0" fontAlgn="base"/>
            <a:r>
              <a:rPr lang="es" sz="1400" b="0" i="0" u="none" baseline="0">
                <a:solidFill>
                  <a:schemeClr val="bg2">
                    <a:lumMod val="20000"/>
                    <a:lumOff val="80000"/>
                  </a:schemeClr>
                </a:solidFill>
                <a:latin typeface="Quattrocento Sans" panose="020B0502050000020003" pitchFamily="34" charset="0"/>
                <a:cs typeface="Calibri" panose="020F0502020204030204" pitchFamily="34" charset="0"/>
              </a:rPr>
              <a:t>El 28 de septiembre de 2019, la aduana de Hong Kong incautó 57 tortugas vivas (2 angonokas y 55 radiadas) con un valor de mercado estimado en USD 816 555 en el Aeropuerto Internacional de Hong Kong. El caso también implicaba crueldad a los animales. Un pasajero que llegó a Hong Kong procedente de Moroni (Comoras) vía Addis Abeba (Etiopía) fue encontrado con los animales envueltos en cinta adhesiva en su equipaje. Se declaró culpable y fue condenado a 36 meses de prisión por contrabando de animales y a 12 meses por crueldad a los animales; ambas penas se redujeron en un tercio por su declaración de culpabilidad. </a:t>
            </a:r>
          </a:p>
          <a:p>
            <a:endParaRPr lang="es" dirty="0"/>
          </a:p>
        </p:txBody>
      </p:sp>
    </p:spTree>
    <p:extLst>
      <p:ext uri="{BB962C8B-B14F-4D97-AF65-F5344CB8AC3E}">
        <p14:creationId xmlns:p14="http://schemas.microsoft.com/office/powerpoint/2010/main" val="434778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 dirty="0"/>
          </a:p>
        </p:txBody>
      </p:sp>
      <p:sp>
        <p:nvSpPr>
          <p:cNvPr id="4" name="Slide Number Placeholder 3"/>
          <p:cNvSpPr>
            <a:spLocks noGrp="1"/>
          </p:cNvSpPr>
          <p:nvPr>
            <p:ph type="sldNum" sz="quarter" idx="10"/>
          </p:nvPr>
        </p:nvSpPr>
        <p:spPr/>
        <p:txBody>
          <a:bodyPr/>
          <a:lstStyle/>
          <a:p>
            <a:pPr algn="l" rtl="0"/>
            <a:fld id="{28A5E92F-AC6F-48F0-AE67-B3C407B390AE}" type="slidenum">
              <a:rPr/>
              <a:t>21</a:t>
            </a:fld>
            <a:endParaRPr lang="es" dirty="0"/>
          </a:p>
        </p:txBody>
      </p:sp>
    </p:spTree>
    <p:extLst>
      <p:ext uri="{BB962C8B-B14F-4D97-AF65-F5344CB8AC3E}">
        <p14:creationId xmlns:p14="http://schemas.microsoft.com/office/powerpoint/2010/main" val="188228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9" name="Google Shape;33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9" name="Google Shape;12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 dirty="0"/>
          </a:p>
        </p:txBody>
      </p:sp>
      <p:sp>
        <p:nvSpPr>
          <p:cNvPr id="4" name="Slide Number Placeholder 3"/>
          <p:cNvSpPr>
            <a:spLocks noGrp="1"/>
          </p:cNvSpPr>
          <p:nvPr>
            <p:ph type="sldNum" sz="quarter" idx="10"/>
          </p:nvPr>
        </p:nvSpPr>
        <p:spPr/>
        <p:txBody>
          <a:bodyPr/>
          <a:lstStyle/>
          <a:p>
            <a:pPr algn="l" rtl="0"/>
            <a:fld id="{37286F49-F195-4113-9B3C-0AF5982FA76C}" type="slidenum">
              <a:rPr/>
              <a:t>7</a:t>
            </a:fld>
            <a:endParaRPr lang="es" dirty="0"/>
          </a:p>
        </p:txBody>
      </p:sp>
    </p:spTree>
    <p:extLst>
      <p:ext uri="{BB962C8B-B14F-4D97-AF65-F5344CB8AC3E}">
        <p14:creationId xmlns:p14="http://schemas.microsoft.com/office/powerpoint/2010/main" val="278301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AR" dirty="0"/>
          </a:p>
        </p:txBody>
      </p:sp>
    </p:spTree>
    <p:extLst>
      <p:ext uri="{BB962C8B-B14F-4D97-AF65-F5344CB8AC3E}">
        <p14:creationId xmlns:p14="http://schemas.microsoft.com/office/powerpoint/2010/main" val="3440198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fontAlgn="t">
              <a:spcBef>
                <a:spcPts val="0"/>
              </a:spcBef>
              <a:spcAft>
                <a:spcPts val="0"/>
              </a:spcAft>
            </a:pPr>
            <a:r>
              <a:rPr lang="es" b="0" i="0" u="none" baseline="0"/>
              <a:t>Principales amenazas: </a:t>
            </a:r>
            <a:r>
              <a:rPr lang="es" sz="1400" b="0" i="0" u="none" strike="noStrike" baseline="0">
                <a:solidFill>
                  <a:schemeClr val="bg2">
                    <a:lumMod val="20000"/>
                    <a:lumOff val="80000"/>
                  </a:schemeClr>
                </a:solidFill>
                <a:effectLst/>
                <a:latin typeface="Quattrocento Sans" panose="020B0502050000020003" pitchFamily="34" charset="0"/>
                <a:cs typeface="Calibri" panose="020F0502020204030204" pitchFamily="34" charset="0"/>
              </a:rPr>
              <a:t>existe un intenso comercio a pesar de la introducción de los cupos de exportación nulos de CITES para los animales capturados en estado salvaje y comercializados en el año 2000 (Newton </a:t>
            </a:r>
            <a:r>
              <a:rPr lang="es" sz="1400" b="0" i="1" u="none" strike="noStrike" baseline="0">
                <a:solidFill>
                  <a:schemeClr val="bg2">
                    <a:lumMod val="20000"/>
                    <a:lumOff val="80000"/>
                  </a:schemeClr>
                </a:solidFill>
                <a:effectLst/>
                <a:latin typeface="Quattrocento Sans" panose="020B0502050000020003" pitchFamily="34" charset="0"/>
                <a:cs typeface="Calibri" panose="020F0502020204030204" pitchFamily="34" charset="0"/>
              </a:rPr>
              <a:t>et al.</a:t>
            </a:r>
            <a:r>
              <a:rPr lang="es" sz="1400" b="0" i="0" u="none" strike="noStrike" baseline="0">
                <a:solidFill>
                  <a:schemeClr val="bg2">
                    <a:lumMod val="20000"/>
                    <a:lumOff val="80000"/>
                  </a:schemeClr>
                </a:solidFill>
                <a:effectLst/>
                <a:latin typeface="Quattrocento Sans" panose="020B0502050000020003" pitchFamily="34" charset="0"/>
                <a:cs typeface="Calibri" panose="020F0502020204030204" pitchFamily="34" charset="0"/>
              </a:rPr>
              <a:t>, 2008). En la última década, se estima el comercio de esta especie ha sido de por lo menos 200 000 ejemplares (Challender </a:t>
            </a:r>
            <a:r>
              <a:rPr lang="es" sz="1400" b="0" i="1" u="none" strike="noStrike" baseline="0">
                <a:solidFill>
                  <a:schemeClr val="bg2">
                    <a:lumMod val="20000"/>
                    <a:lumOff val="80000"/>
                  </a:schemeClr>
                </a:solidFill>
                <a:effectLst/>
                <a:latin typeface="Quattrocento Sans" panose="020B0502050000020003" pitchFamily="34" charset="0"/>
                <a:cs typeface="Calibri" panose="020F0502020204030204" pitchFamily="34" charset="0"/>
              </a:rPr>
              <a:t>et al.</a:t>
            </a:r>
            <a:r>
              <a:rPr lang="es" sz="1400" b="0" i="0" u="none" strike="noStrike" baseline="0">
                <a:solidFill>
                  <a:schemeClr val="bg2">
                    <a:lumMod val="20000"/>
                    <a:lumOff val="80000"/>
                  </a:schemeClr>
                </a:solidFill>
                <a:effectLst/>
                <a:latin typeface="Quattrocento Sans" panose="020B0502050000020003" pitchFamily="34" charset="0"/>
                <a:cs typeface="Calibri" panose="020F0502020204030204" pitchFamily="34" charset="0"/>
              </a:rPr>
              <a:t>, 2015) y la demanda del mercado en China, donde la carne de pangolín se consume como producto de lujo y sus escamas se utilizan en la medicina tradicional, parece estar impulsando el comercio (Wu y Ma, 2007; Zhang </a:t>
            </a:r>
            <a:r>
              <a:rPr lang="es" sz="1400" b="0" i="1" u="none" strike="noStrike" baseline="0">
                <a:solidFill>
                  <a:schemeClr val="bg2">
                    <a:lumMod val="20000"/>
                    <a:lumOff val="80000"/>
                  </a:schemeClr>
                </a:solidFill>
                <a:effectLst/>
                <a:latin typeface="Quattrocento Sans" panose="020B0502050000020003" pitchFamily="34" charset="0"/>
                <a:cs typeface="Calibri" panose="020F0502020204030204" pitchFamily="34" charset="0"/>
              </a:rPr>
              <a:t>et al.</a:t>
            </a:r>
            <a:r>
              <a:rPr lang="es" sz="1400" b="0" i="0" u="none" strike="noStrike" baseline="0">
                <a:solidFill>
                  <a:schemeClr val="bg2">
                    <a:lumMod val="20000"/>
                    <a:lumOff val="80000"/>
                  </a:schemeClr>
                </a:solidFill>
                <a:effectLst/>
                <a:latin typeface="Quattrocento Sans" panose="020B0502050000020003" pitchFamily="34" charset="0"/>
                <a:cs typeface="Calibri" panose="020F0502020204030204" pitchFamily="34" charset="0"/>
              </a:rPr>
              <a:t>, 2008; Challender </a:t>
            </a:r>
            <a:r>
              <a:rPr lang="es" sz="1400" b="0" i="1" u="none" strike="noStrike" baseline="0">
                <a:solidFill>
                  <a:schemeClr val="bg2">
                    <a:lumMod val="20000"/>
                    <a:lumOff val="80000"/>
                  </a:schemeClr>
                </a:solidFill>
                <a:effectLst/>
                <a:latin typeface="Quattrocento Sans" panose="020B0502050000020003" pitchFamily="34" charset="0"/>
                <a:cs typeface="Calibri" panose="020F0502020204030204" pitchFamily="34" charset="0"/>
              </a:rPr>
              <a:t>et al.</a:t>
            </a:r>
            <a:r>
              <a:rPr lang="es" sz="1400" b="0" i="0" u="none" strike="noStrike" baseline="0">
                <a:solidFill>
                  <a:schemeClr val="bg2">
                    <a:lumMod val="20000"/>
                    <a:lumOff val="80000"/>
                  </a:schemeClr>
                </a:solidFill>
                <a:effectLst/>
                <a:latin typeface="Quattrocento Sans" panose="020B0502050000020003" pitchFamily="34" charset="0"/>
                <a:cs typeface="Calibri" panose="020F0502020204030204" pitchFamily="34" charset="0"/>
              </a:rPr>
              <a:t>, 2015).</a:t>
            </a:r>
            <a:endParaRPr lang="es" sz="140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algn="l" rtl="0" fontAlgn="t">
              <a:spcBef>
                <a:spcPts val="0"/>
              </a:spcBef>
              <a:spcAft>
                <a:spcPts val="0"/>
              </a:spcAft>
            </a:pPr>
            <a:br>
              <a:rPr lang="es" sz="1400">
                <a:solidFill>
                  <a:schemeClr val="bg2">
                    <a:lumMod val="20000"/>
                    <a:lumOff val="80000"/>
                  </a:schemeClr>
                </a:solidFill>
                <a:effectLst/>
                <a:latin typeface="Quattrocento Sans" panose="020B0502050000020003" pitchFamily="34" charset="0"/>
                <a:cs typeface="Calibri" panose="020F0502020204030204" pitchFamily="34" charset="0"/>
              </a:rPr>
            </a:br>
            <a:r>
              <a:rPr lang="es" sz="1400" b="0" i="0" u="none" strike="noStrike" baseline="0">
                <a:solidFill>
                  <a:schemeClr val="bg2">
                    <a:lumMod val="20000"/>
                    <a:lumOff val="80000"/>
                  </a:schemeClr>
                </a:solidFill>
                <a:effectLst/>
                <a:latin typeface="Quattrocento Sans" panose="020B0502050000020003" pitchFamily="34" charset="0"/>
                <a:cs typeface="Calibri" panose="020F0502020204030204" pitchFamily="34" charset="0"/>
              </a:rPr>
              <a:t>En China, la carne de pangolín se consume conspicuamente como plato de lujo de carne salvaje, por el cual los consumidores adinerados están dispuestos a pagar altos precios.</a:t>
            </a:r>
            <a:endParaRPr lang="es" sz="140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algn="l" rtl="0" fontAlgn="t">
              <a:spcBef>
                <a:spcPts val="0"/>
              </a:spcBef>
              <a:spcAft>
                <a:spcPts val="0"/>
              </a:spcAft>
            </a:pPr>
            <a:br>
              <a:rPr lang="es" sz="1400">
                <a:solidFill>
                  <a:schemeClr val="bg2">
                    <a:lumMod val="20000"/>
                    <a:lumOff val="80000"/>
                  </a:schemeClr>
                </a:solidFill>
                <a:effectLst/>
                <a:latin typeface="Quattrocento Sans" panose="020B0502050000020003" pitchFamily="34" charset="0"/>
                <a:cs typeface="Calibri" panose="020F0502020204030204" pitchFamily="34" charset="0"/>
              </a:rPr>
            </a:br>
            <a:r>
              <a:rPr lang="es" sz="1400" b="0" i="0" u="none" strike="noStrike" baseline="0">
                <a:solidFill>
                  <a:schemeClr val="bg2">
                    <a:lumMod val="20000"/>
                    <a:lumOff val="80000"/>
                  </a:schemeClr>
                </a:solidFill>
                <a:effectLst/>
                <a:latin typeface="Quattrocento Sans" panose="020B0502050000020003" pitchFamily="34" charset="0"/>
                <a:cs typeface="Calibri" panose="020F0502020204030204" pitchFamily="34" charset="0"/>
              </a:rPr>
              <a:t>Esta especie también aparece en la literatura medicinal tradicional china y vietnamita, que prescribe el uso de sus escamas en remedios tradicionales para tratar afecciones cutáneas, mejorar la circulación sanguínea y estimular la secreción de leche en mujeres lactantes (Ellis, 2005). </a:t>
            </a:r>
            <a:endParaRPr lang="es" sz="1400" dirty="0">
              <a:solidFill>
                <a:schemeClr val="bg2">
                  <a:lumMod val="20000"/>
                  <a:lumOff val="80000"/>
                </a:schemeClr>
              </a:solidFill>
              <a:effectLst/>
              <a:latin typeface="Quattrocento Sans" panose="020B0502050000020003" pitchFamily="34" charset="0"/>
              <a:cs typeface="Calibri" panose="020F0502020204030204" pitchFamily="34" charset="0"/>
            </a:endParaRPr>
          </a:p>
          <a:p>
            <a:endParaRPr lang="es" dirty="0"/>
          </a:p>
        </p:txBody>
      </p:sp>
      <p:sp>
        <p:nvSpPr>
          <p:cNvPr id="4" name="Slide Number Placeholder 3"/>
          <p:cNvSpPr>
            <a:spLocks noGrp="1"/>
          </p:cNvSpPr>
          <p:nvPr>
            <p:ph type="sldNum" sz="quarter" idx="10"/>
          </p:nvPr>
        </p:nvSpPr>
        <p:spPr/>
        <p:txBody>
          <a:bodyPr/>
          <a:lstStyle/>
          <a:p>
            <a:pPr algn="l" rtl="0"/>
            <a:fld id="{37286F49-F195-4113-9B3C-0AF5982FA76C}" type="slidenum">
              <a:rPr/>
              <a:t>9</a:t>
            </a:fld>
            <a:endParaRPr lang="es" dirty="0"/>
          </a:p>
        </p:txBody>
      </p:sp>
    </p:spTree>
    <p:extLst>
      <p:ext uri="{BB962C8B-B14F-4D97-AF65-F5344CB8AC3E}">
        <p14:creationId xmlns:p14="http://schemas.microsoft.com/office/powerpoint/2010/main" val="3263234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a:r>
              <a:rPr lang="es" sz="1600" b="1" i="0" u="sng" baseline="0" dirty="0">
                <a:solidFill>
                  <a:schemeClr val="bg2">
                    <a:lumMod val="20000"/>
                    <a:lumOff val="80000"/>
                  </a:schemeClr>
                </a:solidFill>
                <a:latin typeface="Quattrocento Sans" panose="020B0502050000020003" pitchFamily="34" charset="0"/>
                <a:cs typeface="Calibri" panose="020F0502020204030204" pitchFamily="34" charset="0"/>
              </a:rPr>
              <a:t>Efectos en los ecosistemas</a:t>
            </a:r>
          </a:p>
          <a:p>
            <a:pPr algn="l" rtl="0"/>
            <a:br>
              <a:rPr lang="es" sz="1400" dirty="0">
                <a:solidFill>
                  <a:schemeClr val="bg2">
                    <a:lumMod val="20000"/>
                    <a:lumOff val="80000"/>
                  </a:schemeClr>
                </a:solidFill>
                <a:latin typeface="Quattrocento Sans" panose="020B0502050000020003" pitchFamily="34" charset="0"/>
                <a:cs typeface="Calibri" panose="020F0502020204030204" pitchFamily="34" charset="0"/>
              </a:rPr>
            </a:br>
            <a:r>
              <a:rPr lang="es" sz="1400" b="0" i="0" u="none" baseline="0" dirty="0">
                <a:solidFill>
                  <a:schemeClr val="bg2">
                    <a:lumMod val="20000"/>
                    <a:lumOff val="80000"/>
                  </a:schemeClr>
                </a:solidFill>
                <a:latin typeface="Quattrocento Sans" panose="020B0502050000020003" pitchFamily="34" charset="0"/>
                <a:cs typeface="Calibri" panose="020F0502020204030204" pitchFamily="34" charset="0"/>
              </a:rPr>
              <a:t>La eliminación de una gran cantidad de pangolines puede tener amplias repercusiones en los ecosistemas. El pangolín se alimenta de hormigas y termitas. Tanto las hormigas como las termitas se consideran la base del funcionamiento de los ecosistemas.</a:t>
            </a:r>
          </a:p>
          <a:p>
            <a:endParaRPr lang="es" sz="1400" dirty="0">
              <a:solidFill>
                <a:schemeClr val="bg2">
                  <a:lumMod val="20000"/>
                  <a:lumOff val="80000"/>
                </a:schemeClr>
              </a:solidFill>
              <a:latin typeface="Quattrocento Sans" panose="020B0502050000020003" pitchFamily="34" charset="0"/>
              <a:cs typeface="Calibri" panose="020F0502020204030204" pitchFamily="34" charset="0"/>
            </a:endParaRPr>
          </a:p>
          <a:p>
            <a:pPr algn="l" rtl="0"/>
            <a:r>
              <a:rPr lang="es" sz="1400" b="0" i="0" u="none" baseline="0" dirty="0">
                <a:solidFill>
                  <a:schemeClr val="bg2">
                    <a:lumMod val="20000"/>
                    <a:lumOff val="80000"/>
                  </a:schemeClr>
                </a:solidFill>
                <a:latin typeface="Quattrocento Sans" panose="020B0502050000020003" pitchFamily="34" charset="0"/>
                <a:cs typeface="Calibri" panose="020F0502020204030204" pitchFamily="34" charset="0"/>
              </a:rPr>
              <a:t>Los pangolines pueden ser presa de grandes carnívoros como tigres, pitones y leopardos. La pérdida de poblaciones de pangolines provocaría la pérdida de la base de presas de estos depredadores y la alteración del ciclo energético del ecosistema.  </a:t>
            </a:r>
          </a:p>
          <a:p>
            <a:pPr algn="l" rtl="0"/>
            <a:br>
              <a:rPr lang="es" sz="1400" dirty="0">
                <a:solidFill>
                  <a:schemeClr val="bg2">
                    <a:lumMod val="20000"/>
                    <a:lumOff val="80000"/>
                  </a:schemeClr>
                </a:solidFill>
                <a:latin typeface="Quattrocento Sans" panose="020B0502050000020003" pitchFamily="34" charset="0"/>
                <a:cs typeface="Calibri" panose="020F0502020204030204" pitchFamily="34" charset="0"/>
              </a:rPr>
            </a:br>
            <a:r>
              <a:rPr lang="es" sz="1400" b="0" i="0" u="none" baseline="0" dirty="0">
                <a:solidFill>
                  <a:schemeClr val="bg2">
                    <a:lumMod val="20000"/>
                    <a:lumOff val="80000"/>
                  </a:schemeClr>
                </a:solidFill>
                <a:latin typeface="Quattrocento Sans" panose="020B0502050000020003" pitchFamily="34" charset="0"/>
                <a:cs typeface="Calibri" panose="020F0502020204030204" pitchFamily="34" charset="0"/>
              </a:rPr>
              <a:t>Los intentos de establecer poblaciones de pangolines criados en cautividad para salvar la especie han sido infructuosos, ya que es extremadamente difícil tanto mantener en cautividad como criar a los pangolines.</a:t>
            </a:r>
          </a:p>
          <a:p>
            <a:endParaRPr lang="es" sz="1400" dirty="0">
              <a:solidFill>
                <a:schemeClr val="bg2">
                  <a:lumMod val="20000"/>
                  <a:lumOff val="80000"/>
                </a:schemeClr>
              </a:solidFill>
              <a:latin typeface="Quattrocento Sans" panose="020B0502050000020003" pitchFamily="34" charset="0"/>
              <a:cs typeface="Calibri" panose="020F0502020204030204" pitchFamily="34" charset="0"/>
            </a:endParaRPr>
          </a:p>
          <a:p>
            <a:pPr algn="l" rtl="0"/>
            <a:r>
              <a:rPr lang="es" sz="1600" b="1" i="0" u="sng" baseline="0" dirty="0">
                <a:solidFill>
                  <a:schemeClr val="bg2">
                    <a:lumMod val="20000"/>
                    <a:lumOff val="80000"/>
                  </a:schemeClr>
                </a:solidFill>
                <a:latin typeface="Quattrocento Sans" panose="020B0502050000020003" pitchFamily="34" charset="0"/>
                <a:cs typeface="Calibri" panose="020F0502020204030204" pitchFamily="34" charset="0"/>
              </a:rPr>
              <a:t>Bienestar</a:t>
            </a:r>
          </a:p>
          <a:p>
            <a:endParaRPr lang="es" sz="1400" dirty="0">
              <a:solidFill>
                <a:schemeClr val="bg2">
                  <a:lumMod val="20000"/>
                  <a:lumOff val="80000"/>
                </a:schemeClr>
              </a:solidFill>
              <a:latin typeface="Quattrocento Sans" panose="020B0502050000020003" pitchFamily="34" charset="0"/>
              <a:cs typeface="Calibri" panose="020F0502020204030204" pitchFamily="34" charset="0"/>
            </a:endParaRPr>
          </a:p>
          <a:p>
            <a:pPr algn="l" rtl="0"/>
            <a:r>
              <a:rPr lang="es" sz="1400" b="0" i="0" u="none" baseline="0" dirty="0">
                <a:solidFill>
                  <a:schemeClr val="bg2">
                    <a:lumMod val="20000"/>
                    <a:lumOff val="80000"/>
                  </a:schemeClr>
                </a:solidFill>
                <a:latin typeface="Quattrocento Sans" panose="020B0502050000020003" pitchFamily="34" charset="0"/>
                <a:cs typeface="Calibri" panose="020F0502020204030204" pitchFamily="34" charset="0"/>
              </a:rPr>
              <a:t>En el transporte, los pangolines suelen ir atados en sacos y deben permanecer en la posición de bola apretada en la que se enroscan para protegerse en el momento de la captura. No se les proporciona agua ni comida y pueden viajar durante días antes de llegar a sus destinos finales, que pueden ser restaurantes, mercados o casas de descamado.</a:t>
            </a:r>
          </a:p>
          <a:p>
            <a:endParaRPr lang="es" sz="1400" dirty="0">
              <a:solidFill>
                <a:schemeClr val="bg2">
                  <a:lumMod val="20000"/>
                  <a:lumOff val="80000"/>
                </a:schemeClr>
              </a:solidFill>
              <a:latin typeface="Quattrocento Sans" panose="020B0502050000020003" pitchFamily="34" charset="0"/>
              <a:cs typeface="Calibri" panose="020F0502020204030204" pitchFamily="34" charset="0"/>
            </a:endParaRPr>
          </a:p>
          <a:p>
            <a:pPr algn="l" rtl="0"/>
            <a:r>
              <a:rPr lang="es" sz="1600" b="1" i="0" u="sng" baseline="0" dirty="0">
                <a:solidFill>
                  <a:schemeClr val="bg2">
                    <a:lumMod val="20000"/>
                    <a:lumOff val="80000"/>
                  </a:schemeClr>
                </a:solidFill>
                <a:latin typeface="Quattrocento Sans" panose="020B0502050000020003" pitchFamily="34" charset="0"/>
                <a:cs typeface="Calibri" panose="020F0502020204030204" pitchFamily="34" charset="0"/>
              </a:rPr>
              <a:t>Patógenos</a:t>
            </a:r>
            <a:endParaRPr lang="es" sz="1600" b="1" u="sng" dirty="0">
              <a:solidFill>
                <a:schemeClr val="bg2">
                  <a:lumMod val="20000"/>
                  <a:lumOff val="80000"/>
                </a:schemeClr>
              </a:solidFill>
              <a:latin typeface="Quattrocento Sans" panose="020B0502050000020003" pitchFamily="34" charset="0"/>
              <a:cs typeface="Calibri" panose="020F0502020204030204" pitchFamily="34" charset="0"/>
            </a:endParaRPr>
          </a:p>
          <a:p>
            <a:endParaRPr lang="es" sz="1400" dirty="0">
              <a:solidFill>
                <a:schemeClr val="bg2">
                  <a:lumMod val="20000"/>
                  <a:lumOff val="80000"/>
                </a:schemeClr>
              </a:solidFill>
              <a:latin typeface="Quattrocento Sans" panose="020B0502050000020003" pitchFamily="34" charset="0"/>
              <a:cs typeface="Calibri" panose="020F0502020204030204" pitchFamily="34" charset="0"/>
            </a:endParaRPr>
          </a:p>
          <a:p>
            <a:pPr algn="l" rtl="0"/>
            <a:r>
              <a:rPr lang="es" sz="1400" b="0" i="0" u="none" baseline="0" dirty="0">
                <a:solidFill>
                  <a:schemeClr val="bg2">
                    <a:lumMod val="20000"/>
                    <a:lumOff val="80000"/>
                  </a:schemeClr>
                </a:solidFill>
                <a:latin typeface="Quattrocento Sans" panose="020B0502050000020003" pitchFamily="34" charset="0"/>
                <a:cs typeface="Calibri" panose="020F0502020204030204" pitchFamily="34" charset="0"/>
              </a:rPr>
              <a:t>Se ha descubierto que los pangolines son portadores de un coronavirus estrechamente relacionado con el SARS-CoV-2, el virus que causa la COVID-19. Se ha sugerido que los pangolines pueden haber sido un huésped intermediario que transmitió la enfermedad a los humanos durante un estrecho contacto en el comercio, aunque este vínculo directo entre los coronavirus de los pangolines y el SARS-CoV-2 humano no se ha demostrado.</a:t>
            </a:r>
          </a:p>
          <a:p>
            <a:endParaRPr lang="es" dirty="0"/>
          </a:p>
        </p:txBody>
      </p:sp>
    </p:spTree>
    <p:extLst>
      <p:ext uri="{BB962C8B-B14F-4D97-AF65-F5344CB8AC3E}">
        <p14:creationId xmlns:p14="http://schemas.microsoft.com/office/powerpoint/2010/main" val="4015938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a:r>
              <a:rPr lang="es" sz="1400" b="1" i="0" u="sng" baseline="0">
                <a:solidFill>
                  <a:srgbClr val="FFC000"/>
                </a:solidFill>
                <a:latin typeface="Quattrocento Sans" panose="020B0502050000020003" pitchFamily="34" charset="0"/>
                <a:ea typeface="Calibri" panose="020F0502020204030204" pitchFamily="34" charset="0"/>
                <a:cs typeface="Calibri" panose="020F0502020204030204" pitchFamily="34" charset="0"/>
              </a:rPr>
              <a:t>RAEHK contra Huang Zengxuan; Expediente Penal DCCC240/2019 del Tribunal de Distrito de Hong Kong.</a:t>
            </a:r>
            <a:r>
              <a:rPr lang="es" sz="1400" b="0" i="0" u="none" baseline="0">
                <a:solidFill>
                  <a:srgbClr val="FFC000"/>
                </a:solidFill>
                <a:latin typeface="Quattrocento Sans" panose="020B0502050000020003" pitchFamily="34" charset="0"/>
                <a:ea typeface="Calibri" panose="020F0502020204030204" pitchFamily="34" charset="0"/>
                <a:cs typeface="Calibri" panose="020F0502020204030204" pitchFamily="34" charset="0"/>
              </a:rPr>
              <a:t> </a:t>
            </a:r>
            <a:r>
              <a:rPr lang="es" sz="1400" b="0" i="0" u="none" baseline="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En 2018, funcionarios de aduanas interceptaron ocho cajas que contenían 65 kg de escamas de pangolín y las entregaron en una dirección bajo vigilancia. El acusado recibió la caja de una sala en la que trabajaba, en la que se encontraron nueve cajas de cartón reenvasadas que contenían 181,82 kg de escamas de pangolín; una caja de cartón que contenía 8,08 kg de escamas de pangolín y una balanza electrónica. El acusado fue declarado culpable de conspiración para importar mercancías no declaradas y condenado a 48 meses de prisión, reducidos a 32 meses por declararse culpable.</a:t>
            </a:r>
          </a:p>
          <a:p>
            <a:endParaRPr lang="es" sz="14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endParaRPr>
          </a:p>
          <a:p>
            <a:pPr algn="l" rtl="0"/>
            <a:r>
              <a:rPr lang="es" sz="1400" b="0" i="0" u="none" baseline="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El tribunal del condado de Longling, en la provincia de Yunnan, condenó a Ning Deliu a un mes de prisión y una multa de 3000 yuanes. El automóvil de Ning fue detenido en un puesto de control de la policía fronteriza en el condado de Longling y </a:t>
            </a:r>
            <a:r>
              <a:rPr lang="es" sz="1400" b="1" i="0" u="sng" baseline="0">
                <a:solidFill>
                  <a:srgbClr val="FFC000"/>
                </a:solidFill>
                <a:latin typeface="Quattrocento Sans" panose="020B0502050000020003" pitchFamily="34" charset="0"/>
                <a:ea typeface="Calibri" panose="020F0502020204030204" pitchFamily="34" charset="0"/>
                <a:cs typeface="Calibri" panose="020F0502020204030204" pitchFamily="34" charset="0"/>
              </a:rPr>
              <a:t>se encontró una bolsa con 134 gramos de escamas de pangolín malayo.</a:t>
            </a:r>
            <a:r>
              <a:rPr lang="es" sz="1400" b="0" i="0" u="none" baseline="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El valor de las escamas ascendía a 23 782 yuanes. Número de expediente:（2021）</a:t>
            </a:r>
            <a:r>
              <a:rPr lang="es" sz="1400" b="0" i="0" u="none" baseline="0">
                <a:solidFill>
                  <a:schemeClr val="bg2">
                    <a:lumMod val="20000"/>
                    <a:lumOff val="80000"/>
                  </a:schemeClr>
                </a:solidFill>
                <a:latin typeface="Quattrocento Sans" panose="020B0502050000020003" pitchFamily="34" charset="0"/>
                <a:cs typeface="Calibri" panose="020F0502020204030204" pitchFamily="34" charset="0"/>
              </a:rPr>
              <a:t>云</a:t>
            </a:r>
            <a:r>
              <a:rPr lang="es" sz="1400" b="0" i="0" u="none" baseline="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0523</a:t>
            </a:r>
            <a:r>
              <a:rPr lang="es" sz="1400" b="0" i="0" u="none" baseline="0">
                <a:solidFill>
                  <a:schemeClr val="bg2">
                    <a:lumMod val="20000"/>
                    <a:lumOff val="80000"/>
                  </a:schemeClr>
                </a:solidFill>
                <a:latin typeface="Quattrocento Sans" panose="020B0502050000020003" pitchFamily="34" charset="0"/>
                <a:cs typeface="Calibri" panose="020F0502020204030204" pitchFamily="34" charset="0"/>
              </a:rPr>
              <a:t>刑初</a:t>
            </a:r>
            <a:r>
              <a:rPr lang="es" sz="1400" b="0" i="0" u="none" baseline="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15</a:t>
            </a:r>
            <a:r>
              <a:rPr lang="es" sz="1400" b="0" i="0" u="none" baseline="0">
                <a:solidFill>
                  <a:schemeClr val="bg2">
                    <a:lumMod val="20000"/>
                    <a:lumOff val="80000"/>
                  </a:schemeClr>
                </a:solidFill>
                <a:latin typeface="Quattrocento Sans" panose="020B0502050000020003" pitchFamily="34" charset="0"/>
                <a:cs typeface="Calibri" panose="020F0502020204030204" pitchFamily="34" charset="0"/>
              </a:rPr>
              <a:t>号</a:t>
            </a:r>
          </a:p>
          <a:p>
            <a:pPr algn="l" rtl="0"/>
            <a:br>
              <a:rPr lang="es" sz="1400">
                <a:solidFill>
                  <a:schemeClr val="bg2">
                    <a:lumMod val="20000"/>
                    <a:lumOff val="80000"/>
                  </a:schemeClr>
                </a:solidFill>
                <a:latin typeface="Quattrocento Sans" panose="020B0502050000020003" pitchFamily="34" charset="0"/>
                <a:cs typeface="Calibri" panose="020F0502020204030204" pitchFamily="34" charset="0"/>
              </a:rPr>
            </a:br>
            <a:r>
              <a:rPr lang="es" sz="1400" b="0" i="0" u="none" baseline="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El tribunal de la ciudad de Guangxing, en la región autónoma de Guangxi, condenó al vietnamita Phạm Văn Vũ a 3 años de prisión y a una multa de 30 000 yuanes por contrabando. Phạm fue detenido tras </a:t>
            </a:r>
            <a:r>
              <a:rPr lang="es" sz="1400" b="1" i="0" u="sng" baseline="0">
                <a:solidFill>
                  <a:srgbClr val="FFC000"/>
                </a:solidFill>
                <a:latin typeface="Quattrocento Sans" panose="020B0502050000020003" pitchFamily="34" charset="0"/>
                <a:ea typeface="Calibri" panose="020F0502020204030204" pitchFamily="34" charset="0"/>
                <a:cs typeface="Calibri" panose="020F0502020204030204" pitchFamily="34" charset="0"/>
              </a:rPr>
              <a:t>cruzar la frontera entre Vietnam y China con 30,15 kg de escamas de pangolín malayo</a:t>
            </a:r>
            <a:r>
              <a:rPr lang="es" sz="1400" b="0" i="0" u="none" baseline="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El valor de las escamas se estimó en 562 800 yuanes. Phạm trabajaba por cuenta de dos cómplices chinos. </a:t>
            </a:r>
          </a:p>
          <a:p>
            <a:pPr algn="l" rtl="0"/>
            <a:r>
              <a:rPr lang="es" sz="1400" b="0" i="0" u="none" baseline="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Número de expediente:（2021）</a:t>
            </a:r>
            <a:r>
              <a:rPr lang="es" sz="1400" b="0" i="0" u="none" baseline="0">
                <a:solidFill>
                  <a:schemeClr val="bg2">
                    <a:lumMod val="20000"/>
                    <a:lumOff val="80000"/>
                  </a:schemeClr>
                </a:solidFill>
                <a:latin typeface="Quattrocento Sans" panose="020B0502050000020003" pitchFamily="34" charset="0"/>
                <a:cs typeface="Calibri" panose="020F0502020204030204" pitchFamily="34" charset="0"/>
              </a:rPr>
              <a:t>桂</a:t>
            </a:r>
            <a:r>
              <a:rPr lang="es" sz="1400" b="0" i="0" u="none" baseline="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0681</a:t>
            </a:r>
            <a:r>
              <a:rPr lang="es" sz="1400" b="0" i="0" u="none" baseline="0">
                <a:solidFill>
                  <a:schemeClr val="bg2">
                    <a:lumMod val="20000"/>
                    <a:lumOff val="80000"/>
                  </a:schemeClr>
                </a:solidFill>
                <a:latin typeface="Quattrocento Sans" panose="020B0502050000020003" pitchFamily="34" charset="0"/>
                <a:cs typeface="Calibri" panose="020F0502020204030204" pitchFamily="34" charset="0"/>
              </a:rPr>
              <a:t>刑初</a:t>
            </a:r>
            <a:r>
              <a:rPr lang="es" sz="1400" b="0" i="0" u="none" baseline="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4</a:t>
            </a:r>
            <a:r>
              <a:rPr lang="es" sz="1400" b="0" i="0" u="none" baseline="0">
                <a:solidFill>
                  <a:schemeClr val="bg2">
                    <a:lumMod val="20000"/>
                    <a:lumOff val="80000"/>
                  </a:schemeClr>
                </a:solidFill>
                <a:latin typeface="Quattrocento Sans" panose="020B0502050000020003" pitchFamily="34" charset="0"/>
                <a:cs typeface="Calibri" panose="020F0502020204030204" pitchFamily="34" charset="0"/>
              </a:rPr>
              <a:t>号</a:t>
            </a:r>
          </a:p>
          <a:p>
            <a:pPr algn="l" rtl="0"/>
            <a:br>
              <a:rPr lang="es" sz="1400">
                <a:solidFill>
                  <a:schemeClr val="bg2">
                    <a:lumMod val="20000"/>
                    <a:lumOff val="80000"/>
                  </a:schemeClr>
                </a:solidFill>
                <a:latin typeface="Quattrocento Sans" panose="020B0502050000020003" pitchFamily="34" charset="0"/>
                <a:cs typeface="Calibri" panose="020F0502020204030204" pitchFamily="34" charset="0"/>
              </a:rPr>
            </a:br>
            <a:r>
              <a:rPr lang="es" sz="1400" b="0" i="0" u="none" baseline="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El Tribunal del Distrito de Cuiping de la ciudad de Yibin, provincia de Sichuan, condenó a Xiong Yiping a seis meses de prisión, con suspensión de la pena durante un año, y a una multa de 2000 yuanes. Xiong </a:t>
            </a:r>
            <a:r>
              <a:rPr lang="es" sz="1400" b="1" i="0" u="sng" baseline="0">
                <a:solidFill>
                  <a:srgbClr val="FFC000"/>
                </a:solidFill>
                <a:latin typeface="Quattrocento Sans" panose="020B0502050000020003" pitchFamily="34" charset="0"/>
                <a:ea typeface="Calibri" panose="020F0502020204030204" pitchFamily="34" charset="0"/>
                <a:cs typeface="Calibri" panose="020F0502020204030204" pitchFamily="34" charset="0"/>
              </a:rPr>
              <a:t>vendía escamas de pangolín procesadas en su farmacia</a:t>
            </a:r>
            <a:r>
              <a:rPr lang="es" sz="1400" b="0" i="0" u="none" baseline="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Las compraba a 7 yuanes por gramo y las revendía a entre 10 y 14 yuanes por gramo. Vendió 38 gramos antes de su detención. Número de expediente:（2021）</a:t>
            </a:r>
            <a:r>
              <a:rPr lang="es" sz="1400" b="0" i="0" u="none" baseline="0">
                <a:solidFill>
                  <a:schemeClr val="bg2">
                    <a:lumMod val="20000"/>
                    <a:lumOff val="80000"/>
                  </a:schemeClr>
                </a:solidFill>
                <a:latin typeface="Quattrocento Sans" panose="020B0502050000020003" pitchFamily="34" charset="0"/>
                <a:cs typeface="Calibri" panose="020F0502020204030204" pitchFamily="34" charset="0"/>
              </a:rPr>
              <a:t>川</a:t>
            </a:r>
            <a:r>
              <a:rPr lang="es" sz="1400" b="0" i="0" u="none" baseline="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1502</a:t>
            </a:r>
            <a:r>
              <a:rPr lang="es" sz="1400" b="0" i="0" u="none" baseline="0">
                <a:solidFill>
                  <a:schemeClr val="bg2">
                    <a:lumMod val="20000"/>
                    <a:lumOff val="80000"/>
                  </a:schemeClr>
                </a:solidFill>
                <a:latin typeface="Quattrocento Sans" panose="020B0502050000020003" pitchFamily="34" charset="0"/>
                <a:cs typeface="Calibri" panose="020F0502020204030204" pitchFamily="34" charset="0"/>
              </a:rPr>
              <a:t>刑初</a:t>
            </a:r>
            <a:r>
              <a:rPr lang="es" sz="1400" b="0" i="0" u="none" baseline="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109</a:t>
            </a:r>
            <a:r>
              <a:rPr lang="es" sz="1400" b="0" i="0" u="none" baseline="0">
                <a:solidFill>
                  <a:schemeClr val="bg2">
                    <a:lumMod val="20000"/>
                    <a:lumOff val="80000"/>
                  </a:schemeClr>
                </a:solidFill>
                <a:latin typeface="Quattrocento Sans" panose="020B0502050000020003" pitchFamily="34" charset="0"/>
                <a:cs typeface="Calibri" panose="020F0502020204030204" pitchFamily="34" charset="0"/>
              </a:rPr>
              <a:t>号</a:t>
            </a:r>
          </a:p>
          <a:p>
            <a:endParaRPr lang="es" dirty="0"/>
          </a:p>
        </p:txBody>
      </p:sp>
    </p:spTree>
    <p:extLst>
      <p:ext uri="{BB962C8B-B14F-4D97-AF65-F5344CB8AC3E}">
        <p14:creationId xmlns:p14="http://schemas.microsoft.com/office/powerpoint/2010/main" val="4091292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AR" dirty="0"/>
          </a:p>
        </p:txBody>
      </p:sp>
    </p:spTree>
    <p:extLst>
      <p:ext uri="{BB962C8B-B14F-4D97-AF65-F5344CB8AC3E}">
        <p14:creationId xmlns:p14="http://schemas.microsoft.com/office/powerpoint/2010/main" val="1148065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fontAlgn="t">
              <a:spcBef>
                <a:spcPts val="0"/>
              </a:spcBef>
              <a:spcAft>
                <a:spcPts val="800"/>
              </a:spcAft>
            </a:pPr>
            <a:r>
              <a:rPr lang="es" sz="1400" b="0" i="0" u="none" strike="noStrike" baseline="0">
                <a:solidFill>
                  <a:schemeClr val="bg2">
                    <a:lumMod val="20000"/>
                    <a:lumOff val="80000"/>
                  </a:schemeClr>
                </a:solidFill>
                <a:effectLst/>
                <a:latin typeface="Quattrocento Sans" panose="020B0502050000020003" pitchFamily="34" charset="0"/>
                <a:cs typeface="Calibri" panose="020F0502020204030204" pitchFamily="34" charset="0"/>
              </a:rPr>
              <a:t>Es una de las ocho especies de cálao autóctonas de Borneo, por lo que es importante para la cultura de muchos grupos étnicos de la isla. Se lo asocia con la caza de cabezas y el más allá, y es el ave estatal de la provincia indonesia de Borneo Occidental (Beastall </a:t>
            </a:r>
            <a:r>
              <a:rPr lang="es" sz="1400" b="0" i="1" u="none" strike="noStrike" baseline="0">
                <a:solidFill>
                  <a:schemeClr val="bg2">
                    <a:lumMod val="20000"/>
                    <a:lumOff val="80000"/>
                  </a:schemeClr>
                </a:solidFill>
                <a:effectLst/>
                <a:latin typeface="Quattrocento Sans" panose="020B0502050000020003" pitchFamily="34" charset="0"/>
                <a:cs typeface="Calibri" panose="020F0502020204030204" pitchFamily="34" charset="0"/>
              </a:rPr>
              <a:t>et al</a:t>
            </a:r>
            <a:r>
              <a:rPr lang="es" sz="1400" b="0" i="0" u="none" strike="noStrike" baseline="0">
                <a:solidFill>
                  <a:schemeClr val="bg2">
                    <a:lumMod val="20000"/>
                    <a:lumOff val="80000"/>
                  </a:schemeClr>
                </a:solidFill>
                <a:effectLst/>
                <a:latin typeface="Quattrocento Sans" panose="020B0502050000020003" pitchFamily="34" charset="0"/>
                <a:cs typeface="Calibri" panose="020F0502020204030204" pitchFamily="34" charset="0"/>
              </a:rPr>
              <a:t>., 2016).</a:t>
            </a:r>
            <a:endParaRPr lang="es" sz="140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algn="l" rtl="0" fontAlgn="t">
              <a:spcBef>
                <a:spcPts val="0"/>
              </a:spcBef>
              <a:spcAft>
                <a:spcPts val="800"/>
              </a:spcAft>
            </a:pPr>
            <a:r>
              <a:rPr lang="es" sz="1400" b="0" i="0" u="none" strike="noStrike" baseline="0">
                <a:solidFill>
                  <a:schemeClr val="bg2">
                    <a:lumMod val="20000"/>
                    <a:lumOff val="80000"/>
                  </a:schemeClr>
                </a:solidFill>
                <a:effectLst/>
                <a:latin typeface="Quattrocento Sans" panose="020B0502050000020003" pitchFamily="34" charset="0"/>
                <a:cs typeface="Calibri" panose="020F0502020204030204" pitchFamily="34" charset="0"/>
              </a:rPr>
              <a:t>     </a:t>
            </a:r>
            <a:endParaRPr lang="es" sz="140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algn="l" rtl="0" fontAlgn="t">
              <a:spcBef>
                <a:spcPts val="0"/>
              </a:spcBef>
              <a:spcAft>
                <a:spcPts val="800"/>
              </a:spcAft>
            </a:pPr>
            <a:r>
              <a:rPr lang="es" sz="1400" b="0" i="0" u="none" strike="noStrike" baseline="0">
                <a:solidFill>
                  <a:schemeClr val="bg2">
                    <a:lumMod val="20000"/>
                    <a:lumOff val="80000"/>
                  </a:schemeClr>
                </a:solidFill>
                <a:effectLst/>
                <a:latin typeface="Quattrocento Sans" panose="020B0502050000020003" pitchFamily="34" charset="0"/>
                <a:cs typeface="Calibri" panose="020F0502020204030204" pitchFamily="34" charset="0"/>
              </a:rPr>
              <a:t>Los cálaos comen frutas y son los mayores y más eficaces dispersores de semillas de los bosques tropicales; se los conoce como "ingenieros forestales". Los cálaos son "dispersores de alta calidad" porque solo comen la parte carnosa del fruto y las semillas pasan poco tiempo en su intestino. Los cálaos de Asia transportan semillas de más de 700 especies y las esparcen por todo el bosque, lo cual resulta en una propagación uniforme de las semillas y de los nuevos árboles (Kitamura, 2011).</a:t>
            </a:r>
            <a:endParaRPr lang="es" sz="140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algn="l" rtl="0" fontAlgn="t">
              <a:spcBef>
                <a:spcPts val="0"/>
              </a:spcBef>
              <a:spcAft>
                <a:spcPts val="800"/>
              </a:spcAft>
            </a:pPr>
            <a:br>
              <a:rPr lang="es" sz="1400">
                <a:solidFill>
                  <a:schemeClr val="bg2">
                    <a:lumMod val="20000"/>
                    <a:lumOff val="80000"/>
                  </a:schemeClr>
                </a:solidFill>
                <a:effectLst/>
                <a:latin typeface="Quattrocento Sans" panose="020B0502050000020003" pitchFamily="34" charset="0"/>
                <a:cs typeface="Calibri" panose="020F0502020204030204" pitchFamily="34" charset="0"/>
              </a:rPr>
            </a:br>
            <a:r>
              <a:rPr lang="es" sz="1400" b="0" i="0" u="none" strike="noStrike" baseline="0">
                <a:solidFill>
                  <a:schemeClr val="bg2">
                    <a:lumMod val="20000"/>
                    <a:lumOff val="80000"/>
                  </a:schemeClr>
                </a:solidFill>
                <a:effectLst/>
                <a:latin typeface="Quattrocento Sans" panose="020B0502050000020003" pitchFamily="34" charset="0"/>
                <a:cs typeface="Calibri" panose="020F0502020204030204" pitchFamily="34" charset="0"/>
              </a:rPr>
              <a:t>Su papel de ingenieros forestales los convierte en una especie importante para facilitar la recuperación de los bosques en el Sudeste Asiático, donde los bosques están desapareciendo rápidamente para dar paso a las plantaciones de palmeras y a la conversión a la agricultura.</a:t>
            </a:r>
            <a:endParaRPr lang="es" sz="140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algn="l" rtl="0" fontAlgn="t">
              <a:spcBef>
                <a:spcPts val="0"/>
              </a:spcBef>
              <a:spcAft>
                <a:spcPts val="800"/>
              </a:spcAft>
            </a:pPr>
            <a:r>
              <a:rPr lang="es" sz="1400" b="0" i="0" u="none" strike="noStrike" baseline="0">
                <a:solidFill>
                  <a:schemeClr val="bg2">
                    <a:lumMod val="20000"/>
                    <a:lumOff val="80000"/>
                  </a:schemeClr>
                </a:solidFill>
                <a:effectLst/>
                <a:latin typeface="Quattrocento Sans" panose="020B0502050000020003" pitchFamily="34" charset="0"/>
                <a:cs typeface="Calibri" panose="020F0502020204030204" pitchFamily="34" charset="0"/>
              </a:rPr>
              <a:t>     </a:t>
            </a:r>
            <a:endParaRPr lang="es" sz="140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algn="just" rtl="0" fontAlgn="t">
              <a:spcBef>
                <a:spcPts val="0"/>
              </a:spcBef>
              <a:spcAft>
                <a:spcPts val="800"/>
              </a:spcAft>
            </a:pPr>
            <a:r>
              <a:rPr lang="es" sz="1400" b="0" i="0" u="none" strike="noStrike" baseline="0">
                <a:solidFill>
                  <a:schemeClr val="bg2">
                    <a:lumMod val="20000"/>
                    <a:lumOff val="80000"/>
                  </a:schemeClr>
                </a:solidFill>
                <a:effectLst/>
                <a:latin typeface="Quattrocento Sans" panose="020B0502050000020003" pitchFamily="34" charset="0"/>
                <a:cs typeface="Calibri" panose="020F0502020204030204" pitchFamily="34" charset="0"/>
              </a:rPr>
              <a:t>La población sufrió un fuerte declive en la mayor parte del área de distribución de la especie, incluyendo Sumatra, Malasia peninsular y la mayor parte de Borneo, debido principalmente a la caza furtiva y a la pérdida de hábitat. Actualmente, la caza furtiva se centra en Indonesia, pero se sospecha que también se ha extendido a Malasia debido al declive de la población en Indonesia (S. Mahood, comun. pers. en la Lista Roja de la UICN)</a:t>
            </a:r>
          </a:p>
          <a:p>
            <a:pPr algn="just" rtl="0" fontAlgn="t">
              <a:spcBef>
                <a:spcPts val="0"/>
              </a:spcBef>
              <a:spcAft>
                <a:spcPts val="800"/>
              </a:spcAft>
            </a:pPr>
            <a:endParaRPr lang="es" sz="1400" b="0" i="0" u="none" strike="noStrike"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algn="just" rtl="0" fontAlgn="t">
              <a:spcBef>
                <a:spcPts val="0"/>
              </a:spcBef>
              <a:spcAft>
                <a:spcPts val="800"/>
              </a:spcAft>
            </a:pPr>
            <a:r>
              <a:rPr lang="es" sz="1400" b="0" i="0" u="none" strike="noStrike" baseline="0">
                <a:solidFill>
                  <a:schemeClr val="bg2">
                    <a:lumMod val="20000"/>
                    <a:lumOff val="80000"/>
                  </a:schemeClr>
                </a:solidFill>
                <a:effectLst/>
                <a:latin typeface="Quattrocento Sans" panose="020B0502050000020003" pitchFamily="34" charset="0"/>
                <a:cs typeface="Calibri" panose="020F0502020204030204" pitchFamily="34" charset="0"/>
              </a:rPr>
              <a:t>Un análisis de los datos de incautaciones realizado por la ONG británica Environmental Investigation Agency (EIA) revela que se incautaron </a:t>
            </a:r>
            <a:r>
              <a:rPr lang="es" sz="1400" b="1" i="0" u="none" strike="noStrike" baseline="0">
                <a:solidFill>
                  <a:schemeClr val="bg2">
                    <a:lumMod val="20000"/>
                    <a:lumOff val="80000"/>
                  </a:schemeClr>
                </a:solidFill>
                <a:effectLst/>
                <a:latin typeface="Quattrocento Sans" panose="020B0502050000020003" pitchFamily="34" charset="0"/>
                <a:cs typeface="Calibri" panose="020F0502020204030204" pitchFamily="34" charset="0"/>
              </a:rPr>
              <a:t>al menos</a:t>
            </a:r>
            <a:r>
              <a:rPr lang="es" sz="1400" b="0" i="0" u="none" strike="noStrike" baseline="0">
                <a:solidFill>
                  <a:schemeClr val="bg2">
                    <a:lumMod val="20000"/>
                    <a:lumOff val="80000"/>
                  </a:schemeClr>
                </a:solidFill>
                <a:effectLst/>
                <a:latin typeface="Quattrocento Sans" panose="020B0502050000020003" pitchFamily="34" charset="0"/>
                <a:cs typeface="Calibri" panose="020F0502020204030204" pitchFamily="34" charset="0"/>
              </a:rPr>
              <a:t> </a:t>
            </a:r>
            <a:r>
              <a:rPr lang="es" sz="1400" b="1" i="0" u="none" strike="noStrike" baseline="0">
                <a:solidFill>
                  <a:schemeClr val="bg2">
                    <a:lumMod val="20000"/>
                    <a:lumOff val="80000"/>
                  </a:schemeClr>
                </a:solidFill>
                <a:effectLst/>
                <a:latin typeface="Quattrocento Sans" panose="020B0502050000020003" pitchFamily="34" charset="0"/>
                <a:cs typeface="Calibri" panose="020F0502020204030204" pitchFamily="34" charset="0"/>
              </a:rPr>
              <a:t>2878</a:t>
            </a:r>
            <a:r>
              <a:rPr lang="es" sz="1400" b="0" i="0" u="none" strike="noStrike" baseline="0">
                <a:solidFill>
                  <a:schemeClr val="bg2">
                    <a:lumMod val="20000"/>
                    <a:lumOff val="80000"/>
                  </a:schemeClr>
                </a:solidFill>
                <a:effectLst/>
                <a:latin typeface="Quattrocento Sans" panose="020B0502050000020003" pitchFamily="34" charset="0"/>
                <a:cs typeface="Calibri" panose="020F0502020204030204" pitchFamily="34" charset="0"/>
              </a:rPr>
              <a:t> cascos, cráneos y productos de cálao de casco en </a:t>
            </a:r>
            <a:r>
              <a:rPr lang="es" sz="1400" b="1" i="0" u="none" strike="noStrike" baseline="0">
                <a:solidFill>
                  <a:schemeClr val="bg2">
                    <a:lumMod val="20000"/>
                    <a:lumOff val="80000"/>
                  </a:schemeClr>
                </a:solidFill>
                <a:effectLst/>
                <a:latin typeface="Quattrocento Sans" panose="020B0502050000020003" pitchFamily="34" charset="0"/>
                <a:cs typeface="Calibri" panose="020F0502020204030204" pitchFamily="34" charset="0"/>
              </a:rPr>
              <a:t>al menos 59 confiscaciones conocidas</a:t>
            </a:r>
            <a:r>
              <a:rPr lang="es" sz="1400" b="0" i="0" u="none" strike="noStrike" baseline="0">
                <a:solidFill>
                  <a:schemeClr val="bg2">
                    <a:lumMod val="20000"/>
                    <a:lumOff val="80000"/>
                  </a:schemeClr>
                </a:solidFill>
                <a:effectLst/>
                <a:latin typeface="Quattrocento Sans" panose="020B0502050000020003" pitchFamily="34" charset="0"/>
                <a:cs typeface="Calibri" panose="020F0502020204030204" pitchFamily="34" charset="0"/>
              </a:rPr>
              <a:t> entre 2010 y 2017.</a:t>
            </a:r>
            <a:endParaRPr lang="es" sz="1400" dirty="0">
              <a:solidFill>
                <a:schemeClr val="bg2">
                  <a:lumMod val="20000"/>
                  <a:lumOff val="80000"/>
                </a:schemeClr>
              </a:solidFill>
              <a:effectLst/>
              <a:latin typeface="Quattrocento Sans" panose="020B0502050000020003" pitchFamily="34" charset="0"/>
              <a:cs typeface="Calibri" panose="020F0502020204030204" pitchFamily="34" charset="0"/>
            </a:endParaRPr>
          </a:p>
          <a:p>
            <a:endParaRPr lang="es" dirty="0"/>
          </a:p>
        </p:txBody>
      </p:sp>
    </p:spTree>
    <p:extLst>
      <p:ext uri="{BB962C8B-B14F-4D97-AF65-F5344CB8AC3E}">
        <p14:creationId xmlns:p14="http://schemas.microsoft.com/office/powerpoint/2010/main" val="10858363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1" type="tx">
  <p:cSld name="TITLE_AND_BODY">
    <p:spTree>
      <p:nvGrpSpPr>
        <p:cNvPr id="1" name="Shape 14"/>
        <p:cNvGrpSpPr/>
        <p:nvPr/>
      </p:nvGrpSpPr>
      <p:grpSpPr>
        <a:xfrm>
          <a:off x="0" y="0"/>
          <a:ext cx="0" cy="0"/>
          <a:chOff x="0" y="0"/>
          <a:chExt cx="0" cy="0"/>
        </a:xfrm>
      </p:grpSpPr>
      <p:pic>
        <p:nvPicPr>
          <p:cNvPr id="15" name="Google Shape;15;p32"/>
          <p:cNvPicPr preferRelativeResize="0"/>
          <p:nvPr/>
        </p:nvPicPr>
        <p:blipFill rotWithShape="1">
          <a:blip r:embed="rId2">
            <a:alphaModFix amt="20000"/>
          </a:blip>
          <a:srcRect l="21250" t="9241" r="12566" b="20460"/>
          <a:stretch/>
        </p:blipFill>
        <p:spPr>
          <a:xfrm>
            <a:off x="11751" y="0"/>
            <a:ext cx="18288002" cy="10287000"/>
          </a:xfrm>
          <a:prstGeom prst="rect">
            <a:avLst/>
          </a:prstGeom>
          <a:noFill/>
          <a:ln>
            <a:noFill/>
          </a:ln>
        </p:spPr>
      </p:pic>
      <p:sp>
        <p:nvSpPr>
          <p:cNvPr id="16" name="Google Shape;16;p32"/>
          <p:cNvSpPr/>
          <p:nvPr/>
        </p:nvSpPr>
        <p:spPr>
          <a:xfrm>
            <a:off x="-12034" y="-1"/>
            <a:ext cx="18288002" cy="1815419"/>
          </a:xfrm>
          <a:prstGeom prst="rect">
            <a:avLst/>
          </a:prstGeom>
          <a:solidFill>
            <a:srgbClr val="678B96"/>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cxnSp>
        <p:nvCxnSpPr>
          <p:cNvPr id="17" name="Google Shape;17;p32"/>
          <p:cNvCxnSpPr/>
          <p:nvPr/>
        </p:nvCxnSpPr>
        <p:spPr>
          <a:xfrm>
            <a:off x="1638300" y="5753100"/>
            <a:ext cx="15011400" cy="0"/>
          </a:xfrm>
          <a:prstGeom prst="straightConnector1">
            <a:avLst/>
          </a:prstGeom>
          <a:noFill/>
          <a:ln w="38100" cap="flat" cmpd="sng">
            <a:solidFill>
              <a:srgbClr val="F2F2F2"/>
            </a:solidFill>
            <a:prstDash val="solid"/>
            <a:round/>
            <a:headEnd type="none" w="sm" len="sm"/>
            <a:tailEnd type="none" w="sm" len="sm"/>
          </a:ln>
        </p:spPr>
      </p:cxnSp>
      <p:sp>
        <p:nvSpPr>
          <p:cNvPr id="18" name="Google Shape;18;p32"/>
          <p:cNvSpPr txBox="1">
            <a:spLocks noGrp="1"/>
          </p:cNvSpPr>
          <p:nvPr>
            <p:ph type="title"/>
          </p:nvPr>
        </p:nvSpPr>
        <p:spPr>
          <a:xfrm>
            <a:off x="1638300" y="3629488"/>
            <a:ext cx="15034906" cy="1989138"/>
          </a:xfrm>
          <a:prstGeom prst="rect">
            <a:avLst/>
          </a:prstGeom>
          <a:noFill/>
          <a:ln>
            <a:noFill/>
          </a:ln>
        </p:spPr>
        <p:txBody>
          <a:bodyPr spcFirstLastPara="1" wrap="square" lIns="45675" tIns="45675" rIns="45675" bIns="45675" anchor="t" anchorCtr="0">
            <a:normAutofit/>
          </a:bodyPr>
          <a:lstStyle>
            <a:lvl1pPr lvl="0" algn="ctr">
              <a:lnSpc>
                <a:spcPct val="100000"/>
              </a:lnSpc>
              <a:spcBef>
                <a:spcPts val="0"/>
              </a:spcBef>
              <a:spcAft>
                <a:spcPts val="0"/>
              </a:spcAft>
              <a:buClr>
                <a:srgbClr val="F2F2F2"/>
              </a:buClr>
              <a:buSzPts val="6600"/>
              <a:buFont typeface="Quattrocento Sans"/>
              <a:buNone/>
              <a:defRPr sz="6600">
                <a:solidFill>
                  <a:srgbClr val="F2F2F2"/>
                </a:solidFil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a:endParaRPr/>
          </a:p>
        </p:txBody>
      </p:sp>
      <p:sp>
        <p:nvSpPr>
          <p:cNvPr id="19" name="Google Shape;19;p32"/>
          <p:cNvSpPr txBox="1">
            <a:spLocks noGrp="1"/>
          </p:cNvSpPr>
          <p:nvPr>
            <p:ph type="body" idx="1"/>
          </p:nvPr>
        </p:nvSpPr>
        <p:spPr>
          <a:xfrm>
            <a:off x="2895600" y="6134100"/>
            <a:ext cx="12496800" cy="1066800"/>
          </a:xfrm>
          <a:prstGeom prst="rect">
            <a:avLst/>
          </a:prstGeom>
          <a:noFill/>
          <a:ln>
            <a:noFill/>
          </a:ln>
        </p:spPr>
        <p:txBody>
          <a:bodyPr spcFirstLastPara="1" wrap="square" lIns="45675" tIns="45675" rIns="45675" bIns="45675" anchor="t" anchorCtr="0">
            <a:normAutofit/>
          </a:bodyPr>
          <a:lstStyle>
            <a:lvl1pPr marL="457200" lvl="0" indent="-228600" algn="ctr">
              <a:lnSpc>
                <a:spcPct val="100000"/>
              </a:lnSpc>
              <a:spcBef>
                <a:spcPts val="700"/>
              </a:spcBef>
              <a:spcAft>
                <a:spcPts val="0"/>
              </a:spcAft>
              <a:buClr>
                <a:srgbClr val="F2F2F2"/>
              </a:buClr>
              <a:buSzPts val="3600"/>
              <a:buFont typeface="Quattrocento Sans"/>
              <a:buNone/>
              <a:defRPr sz="3600">
                <a:solidFill>
                  <a:srgbClr val="F2F2F2"/>
                </a:solidFill>
                <a:latin typeface="Quattrocento Sans"/>
                <a:ea typeface="Quattrocento Sans"/>
                <a:cs typeface="Quattrocento Sans"/>
                <a:sym typeface="Quattrocento Sans"/>
              </a:defRPr>
            </a:lvl1pPr>
            <a:lvl2pPr marL="914400" lvl="1" indent="-228600" algn="ctr">
              <a:lnSpc>
                <a:spcPct val="100000"/>
              </a:lnSpc>
              <a:spcBef>
                <a:spcPts val="700"/>
              </a:spcBef>
              <a:spcAft>
                <a:spcPts val="0"/>
              </a:spcAft>
              <a:buClr>
                <a:srgbClr val="F2F2F2"/>
              </a:buClr>
              <a:buSzPts val="3600"/>
              <a:buFont typeface="Quattrocento Sans"/>
              <a:buNone/>
              <a:defRPr sz="3600">
                <a:solidFill>
                  <a:srgbClr val="F2F2F2"/>
                </a:solidFill>
                <a:latin typeface="Quattrocento Sans"/>
                <a:ea typeface="Quattrocento Sans"/>
                <a:cs typeface="Quattrocento Sans"/>
                <a:sym typeface="Quattrocento Sans"/>
              </a:defRPr>
            </a:lvl2pPr>
            <a:lvl3pPr marL="1371600" lvl="2" indent="-457200" algn="ctr">
              <a:lnSpc>
                <a:spcPct val="100000"/>
              </a:lnSpc>
              <a:spcBef>
                <a:spcPts val="700"/>
              </a:spcBef>
              <a:spcAft>
                <a:spcPts val="0"/>
              </a:spcAft>
              <a:buClr>
                <a:srgbClr val="F2F2F2"/>
              </a:buClr>
              <a:buSzPts val="3600"/>
              <a:buFont typeface="Quattrocento Sans"/>
              <a:buChar char="•"/>
              <a:defRPr sz="3600">
                <a:solidFill>
                  <a:srgbClr val="F2F2F2"/>
                </a:solidFill>
                <a:latin typeface="Quattrocento Sans"/>
                <a:ea typeface="Quattrocento Sans"/>
                <a:cs typeface="Quattrocento Sans"/>
                <a:sym typeface="Quattrocento Sans"/>
              </a:defRPr>
            </a:lvl3pPr>
            <a:lvl4pPr marL="1828800" lvl="3" indent="-457200" algn="ctr">
              <a:lnSpc>
                <a:spcPct val="100000"/>
              </a:lnSpc>
              <a:spcBef>
                <a:spcPts val="700"/>
              </a:spcBef>
              <a:spcAft>
                <a:spcPts val="0"/>
              </a:spcAft>
              <a:buClr>
                <a:srgbClr val="F2F2F2"/>
              </a:buClr>
              <a:buSzPts val="3600"/>
              <a:buFont typeface="Quattrocento Sans"/>
              <a:buChar char="–"/>
              <a:defRPr sz="3600">
                <a:solidFill>
                  <a:srgbClr val="F2F2F2"/>
                </a:solidFill>
                <a:latin typeface="Quattrocento Sans"/>
                <a:ea typeface="Quattrocento Sans"/>
                <a:cs typeface="Quattrocento Sans"/>
                <a:sym typeface="Quattrocento Sans"/>
              </a:defRPr>
            </a:lvl4pPr>
            <a:lvl5pPr marL="2286000" lvl="4" indent="-457200" algn="ctr">
              <a:lnSpc>
                <a:spcPct val="100000"/>
              </a:lnSpc>
              <a:spcBef>
                <a:spcPts val="700"/>
              </a:spcBef>
              <a:spcAft>
                <a:spcPts val="0"/>
              </a:spcAft>
              <a:buClr>
                <a:srgbClr val="F2F2F2"/>
              </a:buClr>
              <a:buSzPts val="3600"/>
              <a:buFont typeface="Quattrocento Sans"/>
              <a:buChar char="»"/>
              <a:defRPr sz="3600">
                <a:solidFill>
                  <a:srgbClr val="F2F2F2"/>
                </a:solidFill>
                <a:latin typeface="Quattrocento Sans"/>
                <a:ea typeface="Quattrocento Sans"/>
                <a:cs typeface="Quattrocento Sans"/>
                <a:sym typeface="Quattrocento Sans"/>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20" name="Google Shape;20;p32"/>
          <p:cNvSpPr/>
          <p:nvPr/>
        </p:nvSpPr>
        <p:spPr>
          <a:xfrm>
            <a:off x="-2" y="9634584"/>
            <a:ext cx="18288000" cy="134584"/>
          </a:xfrm>
          <a:prstGeom prst="rect">
            <a:avLst/>
          </a:prstGeom>
          <a:gradFill>
            <a:gsLst>
              <a:gs pos="0">
                <a:srgbClr val="5B838F">
                  <a:alpha val="89019"/>
                </a:srgbClr>
              </a:gs>
              <a:gs pos="80000">
                <a:srgbClr val="5B838F">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sp>
        <p:nvSpPr>
          <p:cNvPr id="21" name="Google Shape;21;p32"/>
          <p:cNvSpPr/>
          <p:nvPr/>
        </p:nvSpPr>
        <p:spPr>
          <a:xfrm>
            <a:off x="-2" y="9836350"/>
            <a:ext cx="18288000" cy="134584"/>
          </a:xfrm>
          <a:prstGeom prst="rect">
            <a:avLst/>
          </a:prstGeom>
          <a:gradFill>
            <a:gsLst>
              <a:gs pos="0">
                <a:srgbClr val="6B8A41">
                  <a:alpha val="89019"/>
                </a:srgbClr>
              </a:gs>
              <a:gs pos="80000">
                <a:srgbClr val="6B8A41">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sp>
        <p:nvSpPr>
          <p:cNvPr id="22" name="Google Shape;22;p32"/>
          <p:cNvSpPr/>
          <p:nvPr/>
        </p:nvSpPr>
        <p:spPr>
          <a:xfrm>
            <a:off x="-2" y="10038116"/>
            <a:ext cx="18288000" cy="134584"/>
          </a:xfrm>
          <a:prstGeom prst="rect">
            <a:avLst/>
          </a:prstGeom>
          <a:gradFill>
            <a:gsLst>
              <a:gs pos="0">
                <a:srgbClr val="D3763D">
                  <a:alpha val="89019"/>
                </a:srgbClr>
              </a:gs>
              <a:gs pos="80000">
                <a:srgbClr val="D3763D">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pic>
        <p:nvPicPr>
          <p:cNvPr id="23" name="Google Shape;23;p32"/>
          <p:cNvPicPr preferRelativeResize="0"/>
          <p:nvPr/>
        </p:nvPicPr>
        <p:blipFill rotWithShape="1">
          <a:blip r:embed="rId3">
            <a:alphaModFix/>
          </a:blip>
          <a:srcRect/>
          <a:stretch/>
        </p:blipFill>
        <p:spPr>
          <a:xfrm>
            <a:off x="13238350" y="384975"/>
            <a:ext cx="4930331" cy="1250176"/>
          </a:xfrm>
          <a:prstGeom prst="rect">
            <a:avLst/>
          </a:prstGeom>
          <a:noFill/>
          <a:ln>
            <a:noFill/>
          </a:ln>
        </p:spPr>
      </p:pic>
      <p:sp>
        <p:nvSpPr>
          <p:cNvPr id="24" name="Google Shape;24;p32"/>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Slide 8">
  <p:cSld name="Slide 8">
    <p:bg>
      <p:bgPr>
        <a:solidFill>
          <a:srgbClr val="262626"/>
        </a:solidFill>
        <a:effectLst/>
      </p:bgPr>
    </p:bg>
    <p:spTree>
      <p:nvGrpSpPr>
        <p:cNvPr id="1" name="Shape 114"/>
        <p:cNvGrpSpPr/>
        <p:nvPr/>
      </p:nvGrpSpPr>
      <p:grpSpPr>
        <a:xfrm>
          <a:off x="0" y="0"/>
          <a:ext cx="0" cy="0"/>
          <a:chOff x="0" y="0"/>
          <a:chExt cx="0" cy="0"/>
        </a:xfrm>
      </p:grpSpPr>
      <p:pic>
        <p:nvPicPr>
          <p:cNvPr id="115" name="Google Shape;115;p42" descr="Celebes Sea.png"/>
          <p:cNvPicPr preferRelativeResize="0"/>
          <p:nvPr/>
        </p:nvPicPr>
        <p:blipFill rotWithShape="1">
          <a:blip r:embed="rId2">
            <a:alphaModFix amt="50000"/>
          </a:blip>
          <a:srcRect/>
          <a:stretch/>
        </p:blipFill>
        <p:spPr>
          <a:xfrm>
            <a:off x="0" y="0"/>
            <a:ext cx="18288000" cy="10287000"/>
          </a:xfrm>
          <a:prstGeom prst="rect">
            <a:avLst/>
          </a:prstGeom>
          <a:noFill/>
          <a:ln>
            <a:noFill/>
          </a:ln>
        </p:spPr>
      </p:pic>
      <p:sp>
        <p:nvSpPr>
          <p:cNvPr id="116" name="Google Shape;116;p42"/>
          <p:cNvSpPr/>
          <p:nvPr/>
        </p:nvSpPr>
        <p:spPr>
          <a:xfrm>
            <a:off x="-2" y="9634584"/>
            <a:ext cx="18288000" cy="134584"/>
          </a:xfrm>
          <a:prstGeom prst="rect">
            <a:avLst/>
          </a:prstGeom>
          <a:gradFill>
            <a:gsLst>
              <a:gs pos="0">
                <a:srgbClr val="5B838F">
                  <a:alpha val="89019"/>
                </a:srgbClr>
              </a:gs>
              <a:gs pos="80000">
                <a:srgbClr val="5B838F">
                  <a:alpha val="89019"/>
                </a:srgbClr>
              </a:gs>
              <a:gs pos="100000">
                <a:srgbClr val="3A4462"/>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sp>
        <p:nvSpPr>
          <p:cNvPr id="117" name="Google Shape;117;p42"/>
          <p:cNvSpPr/>
          <p:nvPr/>
        </p:nvSpPr>
        <p:spPr>
          <a:xfrm>
            <a:off x="0" y="9836350"/>
            <a:ext cx="18288000" cy="134584"/>
          </a:xfrm>
          <a:prstGeom prst="rect">
            <a:avLst/>
          </a:prstGeom>
          <a:gradFill>
            <a:gsLst>
              <a:gs pos="0">
                <a:srgbClr val="6B8A41">
                  <a:alpha val="89019"/>
                </a:srgbClr>
              </a:gs>
              <a:gs pos="80000">
                <a:srgbClr val="6B8A41">
                  <a:alpha val="89019"/>
                </a:srgbClr>
              </a:gs>
              <a:gs pos="100000">
                <a:srgbClr val="3A4462"/>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sp>
        <p:nvSpPr>
          <p:cNvPr id="118" name="Google Shape;118;p42"/>
          <p:cNvSpPr/>
          <p:nvPr/>
        </p:nvSpPr>
        <p:spPr>
          <a:xfrm>
            <a:off x="-2" y="10038116"/>
            <a:ext cx="18288000" cy="134584"/>
          </a:xfrm>
          <a:prstGeom prst="rect">
            <a:avLst/>
          </a:prstGeom>
          <a:gradFill>
            <a:gsLst>
              <a:gs pos="0">
                <a:srgbClr val="D7722D">
                  <a:alpha val="89019"/>
                </a:srgbClr>
              </a:gs>
              <a:gs pos="80000">
                <a:srgbClr val="D7722D">
                  <a:alpha val="89019"/>
                </a:srgbClr>
              </a:gs>
              <a:gs pos="100000">
                <a:srgbClr val="3A4462"/>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pic>
        <p:nvPicPr>
          <p:cNvPr id="119" name="Google Shape;119;p42" descr="tripod turtle.png"/>
          <p:cNvPicPr preferRelativeResize="0"/>
          <p:nvPr/>
        </p:nvPicPr>
        <p:blipFill rotWithShape="1">
          <a:blip r:embed="rId3">
            <a:alphaModFix/>
          </a:blip>
          <a:srcRect/>
          <a:stretch/>
        </p:blipFill>
        <p:spPr>
          <a:xfrm>
            <a:off x="17189791" y="9401268"/>
            <a:ext cx="945810" cy="771432"/>
          </a:xfrm>
          <a:prstGeom prst="rect">
            <a:avLst/>
          </a:prstGeom>
          <a:noFill/>
          <a:ln>
            <a:noFill/>
          </a:ln>
        </p:spPr>
      </p:pic>
      <p:sp>
        <p:nvSpPr>
          <p:cNvPr id="120" name="Google Shape;120;p42"/>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023A5F-8FCE-48D9-AD5F-7BE210523022}" type="datetime1">
              <a:rPr lang="en-US" smtClean="0"/>
              <a:t>10/29/2024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839200" y="9396045"/>
            <a:ext cx="4267200" cy="276959"/>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65939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6FF55C-3E02-4E3F-8C1F-82CBA128B51C}" type="datetime1">
              <a:rPr lang="en-US" smtClean="0"/>
              <a:t>10/29/2024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8839200" y="9396045"/>
            <a:ext cx="4267200" cy="276959"/>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148350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274015-A923-4A77-8753-9221414AF5CE}" type="datetime1">
              <a:rPr lang="en-US" smtClean="0"/>
              <a:t>10/29/2024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839200" y="9396045"/>
            <a:ext cx="4267200" cy="276959"/>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72539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 name="Group 6"/>
          <p:cNvGrpSpPr/>
          <p:nvPr/>
        </p:nvGrpSpPr>
        <p:grpSpPr>
          <a:xfrm>
            <a:off x="0" y="-12700"/>
            <a:ext cx="18288000" cy="10299701"/>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2260601" y="3606801"/>
            <a:ext cx="11650404" cy="2469453"/>
          </a:xfrm>
        </p:spPr>
        <p:txBody>
          <a:bodyPr anchor="b">
            <a:noAutofit/>
          </a:bodyPr>
          <a:lstStyle>
            <a:lvl1pPr algn="r">
              <a:defRPr sz="81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2260601" y="6076250"/>
            <a:ext cx="11650404" cy="1645349"/>
          </a:xfrm>
        </p:spPr>
        <p:txBody>
          <a:bodyPr anchor="t"/>
          <a:lstStyle>
            <a:lvl1pPr marL="0" indent="0" algn="r">
              <a:buNone/>
              <a:defRPr>
                <a:solidFill>
                  <a:schemeClr val="tx1">
                    <a:lumMod val="50000"/>
                    <a:lumOff val="50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07D47B-A3C1-40B1-B6C6-F88934FA998A}" type="datetime1">
              <a:rPr lang="en-US" smtClean="0"/>
              <a:t>10/29/2024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839200" y="9396045"/>
            <a:ext cx="4267200" cy="276959"/>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16712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5">
  <p:cSld name="Slide 5">
    <p:spTree>
      <p:nvGrpSpPr>
        <p:cNvPr id="1" name="Shape 25"/>
        <p:cNvGrpSpPr/>
        <p:nvPr/>
      </p:nvGrpSpPr>
      <p:grpSpPr>
        <a:xfrm>
          <a:off x="0" y="0"/>
          <a:ext cx="0" cy="0"/>
          <a:chOff x="0" y="0"/>
          <a:chExt cx="0" cy="0"/>
        </a:xfrm>
      </p:grpSpPr>
      <p:sp>
        <p:nvSpPr>
          <p:cNvPr id="26" name="Google Shape;26;p33"/>
          <p:cNvSpPr txBox="1">
            <a:spLocks noGrp="1"/>
          </p:cNvSpPr>
          <p:nvPr>
            <p:ph type="title"/>
          </p:nvPr>
        </p:nvSpPr>
        <p:spPr>
          <a:xfrm>
            <a:off x="1257300" y="417094"/>
            <a:ext cx="15773400" cy="1016419"/>
          </a:xfrm>
          <a:prstGeom prst="rect">
            <a:avLst/>
          </a:prstGeom>
          <a:noFill/>
          <a:ln>
            <a:noFill/>
          </a:ln>
        </p:spPr>
        <p:txBody>
          <a:bodyPr spcFirstLastPara="1" wrap="square" lIns="45675" tIns="45675" rIns="45675" bIns="45675" anchor="t" anchorCtr="0">
            <a:normAutofit/>
          </a:bodyPr>
          <a:lstStyle>
            <a:lvl1pPr lvl="0" algn="ctr">
              <a:lnSpc>
                <a:spcPct val="100000"/>
              </a:lnSpc>
              <a:spcBef>
                <a:spcPts val="0"/>
              </a:spcBef>
              <a:spcAft>
                <a:spcPts val="0"/>
              </a:spcAft>
              <a:buClr>
                <a:srgbClr val="262626"/>
              </a:buClr>
              <a:buSzPts val="1800"/>
              <a:buNone/>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a:endParaRPr/>
          </a:p>
        </p:txBody>
      </p:sp>
      <p:sp>
        <p:nvSpPr>
          <p:cNvPr id="27" name="Google Shape;27;p33"/>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hank You Slide">
  <p:cSld name="Thank You Slide">
    <p:spTree>
      <p:nvGrpSpPr>
        <p:cNvPr id="1" name="Shape 35"/>
        <p:cNvGrpSpPr/>
        <p:nvPr/>
      </p:nvGrpSpPr>
      <p:grpSpPr>
        <a:xfrm>
          <a:off x="0" y="0"/>
          <a:ext cx="0" cy="0"/>
          <a:chOff x="0" y="0"/>
          <a:chExt cx="0" cy="0"/>
        </a:xfrm>
      </p:grpSpPr>
      <p:pic>
        <p:nvPicPr>
          <p:cNvPr id="36" name="Google Shape;36;p35"/>
          <p:cNvPicPr preferRelativeResize="0"/>
          <p:nvPr/>
        </p:nvPicPr>
        <p:blipFill rotWithShape="1">
          <a:blip r:embed="rId2">
            <a:alphaModFix amt="20000"/>
          </a:blip>
          <a:srcRect l="21250" t="9241" r="12566" b="20460"/>
          <a:stretch/>
        </p:blipFill>
        <p:spPr>
          <a:xfrm>
            <a:off x="-12034" y="0"/>
            <a:ext cx="18288002" cy="10287000"/>
          </a:xfrm>
          <a:prstGeom prst="rect">
            <a:avLst/>
          </a:prstGeom>
          <a:noFill/>
          <a:ln>
            <a:noFill/>
          </a:ln>
        </p:spPr>
      </p:pic>
      <p:sp>
        <p:nvSpPr>
          <p:cNvPr id="37" name="Google Shape;37;p35"/>
          <p:cNvSpPr/>
          <p:nvPr/>
        </p:nvSpPr>
        <p:spPr>
          <a:xfrm>
            <a:off x="335112" y="4212173"/>
            <a:ext cx="4671536" cy="10058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2F2F2"/>
              </a:buClr>
              <a:buSzPts val="6000"/>
              <a:buFont typeface="Quattrocento Sans"/>
              <a:buNone/>
            </a:pPr>
            <a:r>
              <a:rPr lang="en-US" sz="6000" b="1" i="0" u="none" strike="noStrike" cap="none" dirty="0">
                <a:solidFill>
                  <a:srgbClr val="F2F2F2"/>
                </a:solidFill>
                <a:latin typeface="Quattrocento Sans"/>
                <a:ea typeface="Quattrocento Sans"/>
                <a:cs typeface="Quattrocento Sans"/>
                <a:sym typeface="Quattrocento Sans"/>
              </a:rPr>
              <a:t>THANK YOU</a:t>
            </a:r>
            <a:endParaRPr dirty="0"/>
          </a:p>
        </p:txBody>
      </p:sp>
      <p:grpSp>
        <p:nvGrpSpPr>
          <p:cNvPr id="38" name="Google Shape;38;p35"/>
          <p:cNvGrpSpPr/>
          <p:nvPr/>
        </p:nvGrpSpPr>
        <p:grpSpPr>
          <a:xfrm>
            <a:off x="335110" y="5325364"/>
            <a:ext cx="8349932" cy="523554"/>
            <a:chOff x="-1" y="0"/>
            <a:chExt cx="8349931" cy="523553"/>
          </a:xfrm>
        </p:grpSpPr>
        <p:sp>
          <p:nvSpPr>
            <p:cNvPr id="39" name="Google Shape;39;p35"/>
            <p:cNvSpPr/>
            <p:nvPr/>
          </p:nvSpPr>
          <p:spPr>
            <a:xfrm>
              <a:off x="-1" y="0"/>
              <a:ext cx="8349930" cy="130941"/>
            </a:xfrm>
            <a:prstGeom prst="rect">
              <a:avLst/>
            </a:prstGeom>
            <a:gradFill>
              <a:gsLst>
                <a:gs pos="0">
                  <a:srgbClr val="5B838F">
                    <a:alpha val="89019"/>
                  </a:srgbClr>
                </a:gs>
                <a:gs pos="80000">
                  <a:srgbClr val="5B838F">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sp>
          <p:nvSpPr>
            <p:cNvPr id="40" name="Google Shape;40;p35"/>
            <p:cNvSpPr/>
            <p:nvPr/>
          </p:nvSpPr>
          <p:spPr>
            <a:xfrm>
              <a:off x="0" y="196306"/>
              <a:ext cx="8349930" cy="130941"/>
            </a:xfrm>
            <a:prstGeom prst="rect">
              <a:avLst/>
            </a:prstGeom>
            <a:gradFill>
              <a:gsLst>
                <a:gs pos="0">
                  <a:srgbClr val="6B8A41">
                    <a:alpha val="89019"/>
                  </a:srgbClr>
                </a:gs>
                <a:gs pos="80000">
                  <a:srgbClr val="6B8A41">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sp>
          <p:nvSpPr>
            <p:cNvPr id="41" name="Google Shape;41;p35"/>
            <p:cNvSpPr/>
            <p:nvPr/>
          </p:nvSpPr>
          <p:spPr>
            <a:xfrm>
              <a:off x="-1" y="392612"/>
              <a:ext cx="8349930" cy="130941"/>
            </a:xfrm>
            <a:prstGeom prst="rect">
              <a:avLst/>
            </a:prstGeom>
            <a:gradFill>
              <a:gsLst>
                <a:gs pos="0">
                  <a:srgbClr val="DD864B">
                    <a:alpha val="89019"/>
                  </a:srgbClr>
                </a:gs>
                <a:gs pos="80000">
                  <a:srgbClr val="DD864B">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grpSp>
      <p:pic>
        <p:nvPicPr>
          <p:cNvPr id="42" name="Google Shape;42;p35"/>
          <p:cNvPicPr preferRelativeResize="0"/>
          <p:nvPr/>
        </p:nvPicPr>
        <p:blipFill rotWithShape="1">
          <a:blip r:embed="rId3">
            <a:alphaModFix/>
          </a:blip>
          <a:srcRect/>
          <a:stretch/>
        </p:blipFill>
        <p:spPr>
          <a:xfrm>
            <a:off x="14138030" y="9047243"/>
            <a:ext cx="3861435" cy="914379"/>
          </a:xfrm>
          <a:prstGeom prst="rect">
            <a:avLst/>
          </a:prstGeom>
          <a:noFill/>
          <a:ln>
            <a:noFill/>
          </a:ln>
        </p:spPr>
      </p:pic>
      <p:sp>
        <p:nvSpPr>
          <p:cNvPr id="43" name="Google Shape;43;p35"/>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2">
  <p:cSld name="Title 2">
    <p:spTree>
      <p:nvGrpSpPr>
        <p:cNvPr id="1" name="Shape 44"/>
        <p:cNvGrpSpPr/>
        <p:nvPr/>
      </p:nvGrpSpPr>
      <p:grpSpPr>
        <a:xfrm>
          <a:off x="0" y="0"/>
          <a:ext cx="0" cy="0"/>
          <a:chOff x="0" y="0"/>
          <a:chExt cx="0" cy="0"/>
        </a:xfrm>
      </p:grpSpPr>
      <p:pic>
        <p:nvPicPr>
          <p:cNvPr id="45" name="Google Shape;45;p36"/>
          <p:cNvPicPr preferRelativeResize="0"/>
          <p:nvPr/>
        </p:nvPicPr>
        <p:blipFill rotWithShape="1">
          <a:blip r:embed="rId2">
            <a:alphaModFix amt="20000"/>
          </a:blip>
          <a:srcRect l="21250" t="9241" r="12566" b="20460"/>
          <a:stretch/>
        </p:blipFill>
        <p:spPr>
          <a:xfrm>
            <a:off x="-3" y="0"/>
            <a:ext cx="18288002" cy="10287000"/>
          </a:xfrm>
          <a:prstGeom prst="rect">
            <a:avLst/>
          </a:prstGeom>
          <a:noFill/>
          <a:ln>
            <a:noFill/>
          </a:ln>
        </p:spPr>
      </p:pic>
      <p:sp>
        <p:nvSpPr>
          <p:cNvPr id="46" name="Google Shape;46;p36"/>
          <p:cNvSpPr/>
          <p:nvPr/>
        </p:nvSpPr>
        <p:spPr>
          <a:xfrm>
            <a:off x="-12034" y="-1"/>
            <a:ext cx="18288002" cy="1815419"/>
          </a:xfrm>
          <a:prstGeom prst="rect">
            <a:avLst/>
          </a:prstGeom>
          <a:solidFill>
            <a:srgbClr val="678B96"/>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cxnSp>
        <p:nvCxnSpPr>
          <p:cNvPr id="47" name="Google Shape;47;p36"/>
          <p:cNvCxnSpPr/>
          <p:nvPr/>
        </p:nvCxnSpPr>
        <p:spPr>
          <a:xfrm>
            <a:off x="1257297" y="6362700"/>
            <a:ext cx="8303408" cy="0"/>
          </a:xfrm>
          <a:prstGeom prst="straightConnector1">
            <a:avLst/>
          </a:prstGeom>
          <a:noFill/>
          <a:ln w="38100" cap="flat" cmpd="sng">
            <a:solidFill>
              <a:srgbClr val="F2F2F2"/>
            </a:solidFill>
            <a:prstDash val="solid"/>
            <a:round/>
            <a:headEnd type="none" w="sm" len="sm"/>
            <a:tailEnd type="none" w="sm" len="sm"/>
          </a:ln>
        </p:spPr>
      </p:cxnSp>
      <p:sp>
        <p:nvSpPr>
          <p:cNvPr id="48" name="Google Shape;48;p36"/>
          <p:cNvSpPr>
            <a:spLocks noGrp="1"/>
          </p:cNvSpPr>
          <p:nvPr>
            <p:ph type="pic" idx="2"/>
          </p:nvPr>
        </p:nvSpPr>
        <p:spPr>
          <a:xfrm>
            <a:off x="10515600" y="2400300"/>
            <a:ext cx="7304089" cy="6737350"/>
          </a:xfrm>
          <a:prstGeom prst="rect">
            <a:avLst/>
          </a:prstGeom>
          <a:noFill/>
          <a:ln>
            <a:noFill/>
          </a:ln>
        </p:spPr>
      </p:sp>
      <p:sp>
        <p:nvSpPr>
          <p:cNvPr id="49" name="Google Shape;49;p36"/>
          <p:cNvSpPr txBox="1">
            <a:spLocks noGrp="1"/>
          </p:cNvSpPr>
          <p:nvPr>
            <p:ph type="title"/>
          </p:nvPr>
        </p:nvSpPr>
        <p:spPr>
          <a:xfrm>
            <a:off x="1884750" y="3272630"/>
            <a:ext cx="7048503" cy="1989138"/>
          </a:xfrm>
          <a:prstGeom prst="rect">
            <a:avLst/>
          </a:prstGeom>
          <a:noFill/>
          <a:ln>
            <a:noFill/>
          </a:ln>
        </p:spPr>
        <p:txBody>
          <a:bodyPr spcFirstLastPara="1" wrap="square" lIns="45675" tIns="45675" rIns="45675" bIns="45675" anchor="t" anchorCtr="0">
            <a:normAutofit/>
          </a:bodyPr>
          <a:lstStyle>
            <a:lvl1pPr lvl="0" algn="ctr">
              <a:lnSpc>
                <a:spcPct val="100000"/>
              </a:lnSpc>
              <a:spcBef>
                <a:spcPts val="0"/>
              </a:spcBef>
              <a:spcAft>
                <a:spcPts val="0"/>
              </a:spcAft>
              <a:buClr>
                <a:srgbClr val="F2F2F2"/>
              </a:buClr>
              <a:buSzPts val="6600"/>
              <a:buFont typeface="Quattrocento Sans"/>
              <a:buNone/>
              <a:defRPr sz="6600">
                <a:solidFill>
                  <a:srgbClr val="F2F2F2"/>
                </a:solidFil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a:endParaRPr/>
          </a:p>
        </p:txBody>
      </p:sp>
      <p:sp>
        <p:nvSpPr>
          <p:cNvPr id="50" name="Google Shape;50;p36"/>
          <p:cNvSpPr txBox="1">
            <a:spLocks noGrp="1"/>
          </p:cNvSpPr>
          <p:nvPr>
            <p:ph type="body" idx="1"/>
          </p:nvPr>
        </p:nvSpPr>
        <p:spPr>
          <a:xfrm>
            <a:off x="2133600" y="6896100"/>
            <a:ext cx="6553200" cy="1447800"/>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700"/>
              </a:spcBef>
              <a:spcAft>
                <a:spcPts val="0"/>
              </a:spcAft>
              <a:buClr>
                <a:srgbClr val="F2F2F2"/>
              </a:buClr>
              <a:buSzPts val="3600"/>
              <a:buFont typeface="Quattrocento Sans"/>
              <a:buNone/>
              <a:defRPr sz="3600">
                <a:solidFill>
                  <a:srgbClr val="F2F2F2"/>
                </a:solidFill>
                <a:latin typeface="Quattrocento Sans"/>
                <a:ea typeface="Quattrocento Sans"/>
                <a:cs typeface="Quattrocento Sans"/>
                <a:sym typeface="Quattrocento Sans"/>
              </a:defRPr>
            </a:lvl1pPr>
            <a:lvl2pPr marL="914400" lvl="1" indent="-228600" algn="l">
              <a:lnSpc>
                <a:spcPct val="100000"/>
              </a:lnSpc>
              <a:spcBef>
                <a:spcPts val="700"/>
              </a:spcBef>
              <a:spcAft>
                <a:spcPts val="0"/>
              </a:spcAft>
              <a:buClr>
                <a:srgbClr val="F2F2F2"/>
              </a:buClr>
              <a:buSzPts val="3600"/>
              <a:buFont typeface="Quattrocento Sans"/>
              <a:buNone/>
              <a:defRPr sz="3600">
                <a:solidFill>
                  <a:srgbClr val="F2F2F2"/>
                </a:solidFill>
                <a:latin typeface="Quattrocento Sans"/>
                <a:ea typeface="Quattrocento Sans"/>
                <a:cs typeface="Quattrocento Sans"/>
                <a:sym typeface="Quattrocento Sans"/>
              </a:defRPr>
            </a:lvl2pPr>
            <a:lvl3pPr marL="1371600" lvl="2" indent="-457200" algn="l">
              <a:lnSpc>
                <a:spcPct val="100000"/>
              </a:lnSpc>
              <a:spcBef>
                <a:spcPts val="700"/>
              </a:spcBef>
              <a:spcAft>
                <a:spcPts val="0"/>
              </a:spcAft>
              <a:buClr>
                <a:srgbClr val="F2F2F2"/>
              </a:buClr>
              <a:buSzPts val="3600"/>
              <a:buFont typeface="Quattrocento Sans"/>
              <a:buChar char="•"/>
              <a:defRPr sz="3600">
                <a:solidFill>
                  <a:srgbClr val="F2F2F2"/>
                </a:solidFill>
                <a:latin typeface="Quattrocento Sans"/>
                <a:ea typeface="Quattrocento Sans"/>
                <a:cs typeface="Quattrocento Sans"/>
                <a:sym typeface="Quattrocento Sans"/>
              </a:defRPr>
            </a:lvl3pPr>
            <a:lvl4pPr marL="1828800" lvl="3" indent="-457200" algn="l">
              <a:lnSpc>
                <a:spcPct val="100000"/>
              </a:lnSpc>
              <a:spcBef>
                <a:spcPts val="700"/>
              </a:spcBef>
              <a:spcAft>
                <a:spcPts val="0"/>
              </a:spcAft>
              <a:buClr>
                <a:srgbClr val="F2F2F2"/>
              </a:buClr>
              <a:buSzPts val="3600"/>
              <a:buFont typeface="Quattrocento Sans"/>
              <a:buChar char="–"/>
              <a:defRPr sz="3600">
                <a:solidFill>
                  <a:srgbClr val="F2F2F2"/>
                </a:solidFill>
                <a:latin typeface="Quattrocento Sans"/>
                <a:ea typeface="Quattrocento Sans"/>
                <a:cs typeface="Quattrocento Sans"/>
                <a:sym typeface="Quattrocento Sans"/>
              </a:defRPr>
            </a:lvl4pPr>
            <a:lvl5pPr marL="2286000" lvl="4" indent="-457200" algn="l">
              <a:lnSpc>
                <a:spcPct val="100000"/>
              </a:lnSpc>
              <a:spcBef>
                <a:spcPts val="700"/>
              </a:spcBef>
              <a:spcAft>
                <a:spcPts val="0"/>
              </a:spcAft>
              <a:buClr>
                <a:srgbClr val="F2F2F2"/>
              </a:buClr>
              <a:buSzPts val="3600"/>
              <a:buFont typeface="Quattrocento Sans"/>
              <a:buChar char="»"/>
              <a:defRPr sz="3600">
                <a:solidFill>
                  <a:srgbClr val="F2F2F2"/>
                </a:solidFill>
                <a:latin typeface="Quattrocento Sans"/>
                <a:ea typeface="Quattrocento Sans"/>
                <a:cs typeface="Quattrocento Sans"/>
                <a:sym typeface="Quattrocento Sans"/>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51" name="Google Shape;51;p36"/>
          <p:cNvSpPr/>
          <p:nvPr/>
        </p:nvSpPr>
        <p:spPr>
          <a:xfrm>
            <a:off x="-2" y="9634584"/>
            <a:ext cx="18288000" cy="134584"/>
          </a:xfrm>
          <a:prstGeom prst="rect">
            <a:avLst/>
          </a:prstGeom>
          <a:gradFill>
            <a:gsLst>
              <a:gs pos="0">
                <a:srgbClr val="5B838F">
                  <a:alpha val="89019"/>
                </a:srgbClr>
              </a:gs>
              <a:gs pos="80000">
                <a:srgbClr val="5B838F">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sp>
        <p:nvSpPr>
          <p:cNvPr id="52" name="Google Shape;52;p36"/>
          <p:cNvSpPr/>
          <p:nvPr/>
        </p:nvSpPr>
        <p:spPr>
          <a:xfrm>
            <a:off x="-2" y="9836350"/>
            <a:ext cx="18288000" cy="134584"/>
          </a:xfrm>
          <a:prstGeom prst="rect">
            <a:avLst/>
          </a:prstGeom>
          <a:gradFill>
            <a:gsLst>
              <a:gs pos="0">
                <a:srgbClr val="6B8A41">
                  <a:alpha val="89019"/>
                </a:srgbClr>
              </a:gs>
              <a:gs pos="80000">
                <a:srgbClr val="6B8A41">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sp>
        <p:nvSpPr>
          <p:cNvPr id="53" name="Google Shape;53;p36"/>
          <p:cNvSpPr/>
          <p:nvPr/>
        </p:nvSpPr>
        <p:spPr>
          <a:xfrm>
            <a:off x="-2" y="10038116"/>
            <a:ext cx="18288000" cy="134584"/>
          </a:xfrm>
          <a:prstGeom prst="rect">
            <a:avLst/>
          </a:prstGeom>
          <a:gradFill>
            <a:gsLst>
              <a:gs pos="0">
                <a:srgbClr val="D3763D">
                  <a:alpha val="89019"/>
                </a:srgbClr>
              </a:gs>
              <a:gs pos="80000">
                <a:srgbClr val="D3763D">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pic>
        <p:nvPicPr>
          <p:cNvPr id="54" name="Google Shape;54;p36"/>
          <p:cNvPicPr preferRelativeResize="0"/>
          <p:nvPr/>
        </p:nvPicPr>
        <p:blipFill rotWithShape="1">
          <a:blip r:embed="rId3">
            <a:alphaModFix/>
          </a:blip>
          <a:srcRect/>
          <a:stretch/>
        </p:blipFill>
        <p:spPr>
          <a:xfrm>
            <a:off x="12768450" y="433799"/>
            <a:ext cx="4930331" cy="1250177"/>
          </a:xfrm>
          <a:prstGeom prst="rect">
            <a:avLst/>
          </a:prstGeom>
          <a:noFill/>
          <a:ln>
            <a:noFill/>
          </a:ln>
        </p:spPr>
      </p:pic>
      <p:sp>
        <p:nvSpPr>
          <p:cNvPr id="55" name="Google Shape;55;p36"/>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lide 1">
  <p:cSld name="Slide 1">
    <p:bg>
      <p:bgPr>
        <a:solidFill>
          <a:srgbClr val="F2F2F2"/>
        </a:solidFill>
        <a:effectLst/>
      </p:bgPr>
    </p:bg>
    <p:spTree>
      <p:nvGrpSpPr>
        <p:cNvPr id="1" name="Shape 56"/>
        <p:cNvGrpSpPr/>
        <p:nvPr/>
      </p:nvGrpSpPr>
      <p:grpSpPr>
        <a:xfrm>
          <a:off x="0" y="0"/>
          <a:ext cx="0" cy="0"/>
          <a:chOff x="0" y="0"/>
          <a:chExt cx="0" cy="0"/>
        </a:xfrm>
      </p:grpSpPr>
      <p:pic>
        <p:nvPicPr>
          <p:cNvPr id="57" name="Google Shape;57;p37"/>
          <p:cNvPicPr preferRelativeResize="0"/>
          <p:nvPr/>
        </p:nvPicPr>
        <p:blipFill rotWithShape="1">
          <a:blip r:embed="rId2">
            <a:alphaModFix amt="20000"/>
          </a:blip>
          <a:srcRect l="21250" t="9241" r="12566" b="20460"/>
          <a:stretch/>
        </p:blipFill>
        <p:spPr>
          <a:xfrm>
            <a:off x="-12034" y="0"/>
            <a:ext cx="18288002" cy="10287000"/>
          </a:xfrm>
          <a:prstGeom prst="rect">
            <a:avLst/>
          </a:prstGeom>
          <a:noFill/>
          <a:ln>
            <a:noFill/>
          </a:ln>
        </p:spPr>
      </p:pic>
      <p:sp>
        <p:nvSpPr>
          <p:cNvPr id="58" name="Google Shape;58;p37"/>
          <p:cNvSpPr/>
          <p:nvPr/>
        </p:nvSpPr>
        <p:spPr>
          <a:xfrm>
            <a:off x="-12034" y="-1"/>
            <a:ext cx="18288002" cy="1815419"/>
          </a:xfrm>
          <a:prstGeom prst="rect">
            <a:avLst/>
          </a:prstGeom>
          <a:solidFill>
            <a:srgbClr val="678B96"/>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sp>
        <p:nvSpPr>
          <p:cNvPr id="59" name="Google Shape;59;p37"/>
          <p:cNvSpPr txBox="1">
            <a:spLocks noGrp="1"/>
          </p:cNvSpPr>
          <p:nvPr>
            <p:ph type="body" idx="1"/>
          </p:nvPr>
        </p:nvSpPr>
        <p:spPr>
          <a:xfrm>
            <a:off x="1257300" y="2400300"/>
            <a:ext cx="15773400" cy="6400800"/>
          </a:xfrm>
          <a:prstGeom prst="rect">
            <a:avLst/>
          </a:prstGeom>
          <a:noFill/>
          <a:ln>
            <a:noFill/>
          </a:ln>
        </p:spPr>
        <p:txBody>
          <a:bodyPr spcFirstLastPara="1" wrap="square" lIns="45675" tIns="45675" rIns="45675" bIns="45675" anchor="t" anchorCtr="0">
            <a:normAutofit/>
          </a:bodyPr>
          <a:lstStyle>
            <a:lvl1pPr marL="457200" lvl="0"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1pPr>
            <a:lvl2pPr marL="914400" lvl="1" indent="-457200" algn="l">
              <a:lnSpc>
                <a:spcPct val="100000"/>
              </a:lnSpc>
              <a:spcBef>
                <a:spcPts val="700"/>
              </a:spcBef>
              <a:spcAft>
                <a:spcPts val="0"/>
              </a:spcAft>
              <a:buClr>
                <a:srgbClr val="000000"/>
              </a:buClr>
              <a:buSzPts val="3600"/>
              <a:buFont typeface="Arial"/>
              <a:buChar char="o"/>
              <a:defRPr sz="3600">
                <a:latin typeface="Quattrocento Sans"/>
                <a:ea typeface="Quattrocento Sans"/>
                <a:cs typeface="Quattrocento Sans"/>
                <a:sym typeface="Quattrocento Sans"/>
              </a:defRPr>
            </a:lvl2pPr>
            <a:lvl3pPr marL="1371600" lvl="2"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3pPr>
            <a:lvl4pPr marL="1828800" lvl="3"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4pPr>
            <a:lvl5pPr marL="2286000" lvl="4"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60" name="Google Shape;60;p37"/>
          <p:cNvSpPr txBox="1">
            <a:spLocks noGrp="1"/>
          </p:cNvSpPr>
          <p:nvPr>
            <p:ph type="title"/>
          </p:nvPr>
        </p:nvSpPr>
        <p:spPr>
          <a:xfrm>
            <a:off x="1257300" y="417094"/>
            <a:ext cx="15773400" cy="1016419"/>
          </a:xfrm>
          <a:prstGeom prst="rect">
            <a:avLst/>
          </a:prstGeom>
          <a:noFill/>
          <a:ln>
            <a:noFill/>
          </a:ln>
        </p:spPr>
        <p:txBody>
          <a:bodyPr spcFirstLastPara="1" wrap="square" lIns="45675" tIns="45675" rIns="45675" bIns="45675" anchor="t" anchorCtr="0">
            <a:normAutofit/>
          </a:bodyPr>
          <a:lstStyle>
            <a:lvl1pPr lvl="0" algn="ctr">
              <a:lnSpc>
                <a:spcPct val="100000"/>
              </a:lnSpc>
              <a:spcBef>
                <a:spcPts val="0"/>
              </a:spcBef>
              <a:spcAft>
                <a:spcPts val="0"/>
              </a:spcAft>
              <a:buClr>
                <a:srgbClr val="262626"/>
              </a:buClr>
              <a:buSzPts val="1800"/>
              <a:buNone/>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a:endParaRPr/>
          </a:p>
        </p:txBody>
      </p:sp>
      <p:sp>
        <p:nvSpPr>
          <p:cNvPr id="61" name="Google Shape;61;p37"/>
          <p:cNvSpPr/>
          <p:nvPr/>
        </p:nvSpPr>
        <p:spPr>
          <a:xfrm>
            <a:off x="-2" y="9634584"/>
            <a:ext cx="18288000" cy="134584"/>
          </a:xfrm>
          <a:prstGeom prst="rect">
            <a:avLst/>
          </a:prstGeom>
          <a:gradFill>
            <a:gsLst>
              <a:gs pos="0">
                <a:srgbClr val="5B838F">
                  <a:alpha val="89019"/>
                </a:srgbClr>
              </a:gs>
              <a:gs pos="80000">
                <a:srgbClr val="5B838F">
                  <a:alpha val="89019"/>
                </a:srgbClr>
              </a:gs>
              <a:gs pos="100000">
                <a:srgbClr val="D8D8D8"/>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sp>
        <p:nvSpPr>
          <p:cNvPr id="62" name="Google Shape;62;p37"/>
          <p:cNvSpPr/>
          <p:nvPr/>
        </p:nvSpPr>
        <p:spPr>
          <a:xfrm>
            <a:off x="-2" y="9836350"/>
            <a:ext cx="18288000" cy="134584"/>
          </a:xfrm>
          <a:prstGeom prst="rect">
            <a:avLst/>
          </a:prstGeom>
          <a:gradFill>
            <a:gsLst>
              <a:gs pos="0">
                <a:srgbClr val="6B8A41">
                  <a:alpha val="89019"/>
                </a:srgbClr>
              </a:gs>
              <a:gs pos="80000">
                <a:srgbClr val="6B8A41">
                  <a:alpha val="89019"/>
                </a:srgbClr>
              </a:gs>
              <a:gs pos="100000">
                <a:srgbClr val="D8D8D8"/>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sp>
        <p:nvSpPr>
          <p:cNvPr id="63" name="Google Shape;63;p37"/>
          <p:cNvSpPr/>
          <p:nvPr/>
        </p:nvSpPr>
        <p:spPr>
          <a:xfrm>
            <a:off x="-2" y="10038116"/>
            <a:ext cx="18288000" cy="134584"/>
          </a:xfrm>
          <a:prstGeom prst="rect">
            <a:avLst/>
          </a:prstGeom>
          <a:gradFill>
            <a:gsLst>
              <a:gs pos="0">
                <a:srgbClr val="D3763D">
                  <a:alpha val="89019"/>
                </a:srgbClr>
              </a:gs>
              <a:gs pos="80000">
                <a:srgbClr val="D3763D">
                  <a:alpha val="89019"/>
                </a:srgbClr>
              </a:gs>
              <a:gs pos="100000">
                <a:srgbClr val="D7D7D7"/>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pic>
        <p:nvPicPr>
          <p:cNvPr id="64" name="Google Shape;64;p37" descr="tripod turtle.png"/>
          <p:cNvPicPr preferRelativeResize="0"/>
          <p:nvPr/>
        </p:nvPicPr>
        <p:blipFill rotWithShape="1">
          <a:blip r:embed="rId3">
            <a:alphaModFix/>
          </a:blip>
          <a:srcRect/>
          <a:stretch/>
        </p:blipFill>
        <p:spPr>
          <a:xfrm>
            <a:off x="17189791" y="9401268"/>
            <a:ext cx="945810" cy="771432"/>
          </a:xfrm>
          <a:prstGeom prst="rect">
            <a:avLst/>
          </a:prstGeom>
          <a:noFill/>
          <a:ln>
            <a:noFill/>
          </a:ln>
        </p:spPr>
      </p:pic>
      <p:sp>
        <p:nvSpPr>
          <p:cNvPr id="65" name="Google Shape;65;p37"/>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lide 2">
  <p:cSld name="Slide 2">
    <p:bg>
      <p:bgPr>
        <a:solidFill>
          <a:srgbClr val="F2F2F2"/>
        </a:solidFill>
        <a:effectLst/>
      </p:bgPr>
    </p:bg>
    <p:spTree>
      <p:nvGrpSpPr>
        <p:cNvPr id="1" name="Shape 66"/>
        <p:cNvGrpSpPr/>
        <p:nvPr/>
      </p:nvGrpSpPr>
      <p:grpSpPr>
        <a:xfrm>
          <a:off x="0" y="0"/>
          <a:ext cx="0" cy="0"/>
          <a:chOff x="0" y="0"/>
          <a:chExt cx="0" cy="0"/>
        </a:xfrm>
      </p:grpSpPr>
      <p:pic>
        <p:nvPicPr>
          <p:cNvPr id="67" name="Google Shape;67;p38"/>
          <p:cNvPicPr preferRelativeResize="0"/>
          <p:nvPr/>
        </p:nvPicPr>
        <p:blipFill rotWithShape="1">
          <a:blip r:embed="rId2">
            <a:alphaModFix amt="20000"/>
          </a:blip>
          <a:srcRect l="21250" t="20" r="12567" b="4911"/>
          <a:stretch/>
        </p:blipFill>
        <p:spPr>
          <a:xfrm>
            <a:off x="6184232" y="-1"/>
            <a:ext cx="12103768" cy="10286999"/>
          </a:xfrm>
          <a:prstGeom prst="rect">
            <a:avLst/>
          </a:prstGeom>
          <a:noFill/>
          <a:ln>
            <a:noFill/>
          </a:ln>
        </p:spPr>
      </p:pic>
      <p:sp>
        <p:nvSpPr>
          <p:cNvPr id="68" name="Google Shape;68;p38"/>
          <p:cNvSpPr/>
          <p:nvPr/>
        </p:nvSpPr>
        <p:spPr>
          <a:xfrm>
            <a:off x="-12034" y="-1"/>
            <a:ext cx="18288002" cy="1815419"/>
          </a:xfrm>
          <a:prstGeom prst="rect">
            <a:avLst/>
          </a:prstGeom>
          <a:solidFill>
            <a:srgbClr val="678B96"/>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sp>
        <p:nvSpPr>
          <p:cNvPr id="69" name="Google Shape;69;p38"/>
          <p:cNvSpPr>
            <a:spLocks noGrp="1"/>
          </p:cNvSpPr>
          <p:nvPr>
            <p:ph type="pic" idx="2"/>
          </p:nvPr>
        </p:nvSpPr>
        <p:spPr>
          <a:xfrm>
            <a:off x="12032" y="1815413"/>
            <a:ext cx="6160169" cy="7751986"/>
          </a:xfrm>
          <a:prstGeom prst="rect">
            <a:avLst/>
          </a:prstGeom>
          <a:noFill/>
          <a:ln>
            <a:noFill/>
          </a:ln>
        </p:spPr>
      </p:sp>
      <p:sp>
        <p:nvSpPr>
          <p:cNvPr id="70" name="Google Shape;70;p38"/>
          <p:cNvSpPr txBox="1">
            <a:spLocks noGrp="1"/>
          </p:cNvSpPr>
          <p:nvPr>
            <p:ph type="title"/>
          </p:nvPr>
        </p:nvSpPr>
        <p:spPr>
          <a:xfrm>
            <a:off x="1257300" y="401052"/>
            <a:ext cx="15773400" cy="1098299"/>
          </a:xfrm>
          <a:prstGeom prst="rect">
            <a:avLst/>
          </a:prstGeom>
          <a:noFill/>
          <a:ln>
            <a:noFill/>
          </a:ln>
        </p:spPr>
        <p:txBody>
          <a:bodyPr spcFirstLastPara="1" wrap="square" lIns="45675" tIns="45675" rIns="45675" bIns="45675" anchor="t" anchorCtr="0">
            <a:normAutofit/>
          </a:bodyPr>
          <a:lstStyle>
            <a:lvl1pPr lvl="0" algn="ctr">
              <a:lnSpc>
                <a:spcPct val="100000"/>
              </a:lnSpc>
              <a:spcBef>
                <a:spcPts val="0"/>
              </a:spcBef>
              <a:spcAft>
                <a:spcPts val="0"/>
              </a:spcAft>
              <a:buClr>
                <a:srgbClr val="262626"/>
              </a:buClr>
              <a:buSzPts val="1800"/>
              <a:buNone/>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a:endParaRPr/>
          </a:p>
        </p:txBody>
      </p:sp>
      <p:sp>
        <p:nvSpPr>
          <p:cNvPr id="71" name="Google Shape;71;p38"/>
          <p:cNvSpPr txBox="1">
            <a:spLocks noGrp="1"/>
          </p:cNvSpPr>
          <p:nvPr>
            <p:ph type="body" idx="1"/>
          </p:nvPr>
        </p:nvSpPr>
        <p:spPr>
          <a:xfrm>
            <a:off x="6858000" y="2363788"/>
            <a:ext cx="10172700" cy="6742112"/>
          </a:xfrm>
          <a:prstGeom prst="rect">
            <a:avLst/>
          </a:prstGeom>
          <a:noFill/>
          <a:ln>
            <a:noFill/>
          </a:ln>
        </p:spPr>
        <p:txBody>
          <a:bodyPr spcFirstLastPara="1" wrap="square" lIns="45675" tIns="45675" rIns="45675" bIns="45675" anchor="t" anchorCtr="0">
            <a:normAutofit/>
          </a:bodyPr>
          <a:lstStyle>
            <a:lvl1pPr marL="457200" lvl="0"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1pPr>
            <a:lvl2pPr marL="914400" lvl="1" indent="-457200" algn="l">
              <a:lnSpc>
                <a:spcPct val="100000"/>
              </a:lnSpc>
              <a:spcBef>
                <a:spcPts val="700"/>
              </a:spcBef>
              <a:spcAft>
                <a:spcPts val="0"/>
              </a:spcAft>
              <a:buClr>
                <a:srgbClr val="000000"/>
              </a:buClr>
              <a:buSzPts val="3600"/>
              <a:buFont typeface="Arial"/>
              <a:buChar char="o"/>
              <a:defRPr sz="3600">
                <a:latin typeface="Quattrocento Sans"/>
                <a:ea typeface="Quattrocento Sans"/>
                <a:cs typeface="Quattrocento Sans"/>
                <a:sym typeface="Quattrocento Sans"/>
              </a:defRPr>
            </a:lvl2pPr>
            <a:lvl3pPr marL="1371600" lvl="2"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3pPr>
            <a:lvl4pPr marL="1828800" lvl="3"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4pPr>
            <a:lvl5pPr marL="2286000" lvl="4"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72" name="Google Shape;72;p38"/>
          <p:cNvSpPr/>
          <p:nvPr/>
        </p:nvSpPr>
        <p:spPr>
          <a:xfrm>
            <a:off x="-2" y="9634584"/>
            <a:ext cx="18288000" cy="134584"/>
          </a:xfrm>
          <a:prstGeom prst="rect">
            <a:avLst/>
          </a:prstGeom>
          <a:gradFill>
            <a:gsLst>
              <a:gs pos="0">
                <a:srgbClr val="5B838F">
                  <a:alpha val="89019"/>
                </a:srgbClr>
              </a:gs>
              <a:gs pos="80000">
                <a:srgbClr val="5B838F">
                  <a:alpha val="89019"/>
                </a:srgbClr>
              </a:gs>
              <a:gs pos="100000">
                <a:srgbClr val="D8D8D8"/>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sp>
        <p:nvSpPr>
          <p:cNvPr id="73" name="Google Shape;73;p38"/>
          <p:cNvSpPr/>
          <p:nvPr/>
        </p:nvSpPr>
        <p:spPr>
          <a:xfrm>
            <a:off x="-2" y="9836350"/>
            <a:ext cx="18288000" cy="134584"/>
          </a:xfrm>
          <a:prstGeom prst="rect">
            <a:avLst/>
          </a:prstGeom>
          <a:gradFill>
            <a:gsLst>
              <a:gs pos="0">
                <a:srgbClr val="6B8A41">
                  <a:alpha val="89019"/>
                </a:srgbClr>
              </a:gs>
              <a:gs pos="80000">
                <a:srgbClr val="6B8A41">
                  <a:alpha val="89019"/>
                </a:srgbClr>
              </a:gs>
              <a:gs pos="100000">
                <a:srgbClr val="D8D8D8"/>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sp>
        <p:nvSpPr>
          <p:cNvPr id="74" name="Google Shape;74;p38"/>
          <p:cNvSpPr/>
          <p:nvPr/>
        </p:nvSpPr>
        <p:spPr>
          <a:xfrm>
            <a:off x="-2" y="10038116"/>
            <a:ext cx="18288000" cy="134584"/>
          </a:xfrm>
          <a:prstGeom prst="rect">
            <a:avLst/>
          </a:prstGeom>
          <a:gradFill>
            <a:gsLst>
              <a:gs pos="0">
                <a:srgbClr val="D3763D">
                  <a:alpha val="89019"/>
                </a:srgbClr>
              </a:gs>
              <a:gs pos="80000">
                <a:srgbClr val="D3763D">
                  <a:alpha val="89019"/>
                </a:srgbClr>
              </a:gs>
              <a:gs pos="100000">
                <a:srgbClr val="D7D7D7"/>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pic>
        <p:nvPicPr>
          <p:cNvPr id="75" name="Google Shape;75;p38" descr="tripod turtle.png"/>
          <p:cNvPicPr preferRelativeResize="0"/>
          <p:nvPr/>
        </p:nvPicPr>
        <p:blipFill rotWithShape="1">
          <a:blip r:embed="rId3">
            <a:alphaModFix/>
          </a:blip>
          <a:srcRect/>
          <a:stretch/>
        </p:blipFill>
        <p:spPr>
          <a:xfrm>
            <a:off x="17189791" y="9401268"/>
            <a:ext cx="945810" cy="771432"/>
          </a:xfrm>
          <a:prstGeom prst="rect">
            <a:avLst/>
          </a:prstGeom>
          <a:noFill/>
          <a:ln>
            <a:noFill/>
          </a:ln>
        </p:spPr>
      </p:pic>
      <p:sp>
        <p:nvSpPr>
          <p:cNvPr id="76" name="Google Shape;76;p38"/>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lide 3">
  <p:cSld name="Slide 3">
    <p:bg>
      <p:bgPr>
        <a:solidFill>
          <a:srgbClr val="F2F2F2"/>
        </a:solidFill>
        <a:effectLst/>
      </p:bgPr>
    </p:bg>
    <p:spTree>
      <p:nvGrpSpPr>
        <p:cNvPr id="1" name="Shape 77"/>
        <p:cNvGrpSpPr/>
        <p:nvPr/>
      </p:nvGrpSpPr>
      <p:grpSpPr>
        <a:xfrm>
          <a:off x="0" y="0"/>
          <a:ext cx="0" cy="0"/>
          <a:chOff x="0" y="0"/>
          <a:chExt cx="0" cy="0"/>
        </a:xfrm>
      </p:grpSpPr>
      <p:pic>
        <p:nvPicPr>
          <p:cNvPr id="78" name="Google Shape;78;p39"/>
          <p:cNvPicPr preferRelativeResize="0"/>
          <p:nvPr/>
        </p:nvPicPr>
        <p:blipFill rotWithShape="1">
          <a:blip r:embed="rId2">
            <a:alphaModFix amt="20000"/>
          </a:blip>
          <a:srcRect l="21250" t="9241" r="12566" b="20460"/>
          <a:stretch/>
        </p:blipFill>
        <p:spPr>
          <a:xfrm>
            <a:off x="-12034" y="0"/>
            <a:ext cx="18288002" cy="10287000"/>
          </a:xfrm>
          <a:prstGeom prst="rect">
            <a:avLst/>
          </a:prstGeom>
          <a:noFill/>
          <a:ln>
            <a:noFill/>
          </a:ln>
        </p:spPr>
      </p:pic>
      <p:sp>
        <p:nvSpPr>
          <p:cNvPr id="79" name="Google Shape;79;p39"/>
          <p:cNvSpPr/>
          <p:nvPr/>
        </p:nvSpPr>
        <p:spPr>
          <a:xfrm>
            <a:off x="-12034" y="-1"/>
            <a:ext cx="18288002" cy="1815419"/>
          </a:xfrm>
          <a:prstGeom prst="rect">
            <a:avLst/>
          </a:prstGeom>
          <a:solidFill>
            <a:srgbClr val="678B96"/>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D8D8D8"/>
              </a:buClr>
              <a:buSzPts val="1800"/>
              <a:buFont typeface="Quattrocento Sans"/>
              <a:buNone/>
            </a:pPr>
            <a:endParaRPr sz="1800" b="0" i="0" u="none" strike="noStrike" cap="none" dirty="0">
              <a:solidFill>
                <a:srgbClr val="D8D8D8"/>
              </a:solidFill>
              <a:latin typeface="Quattrocento Sans"/>
              <a:ea typeface="Quattrocento Sans"/>
              <a:cs typeface="Quattrocento Sans"/>
              <a:sym typeface="Quattrocento Sans"/>
            </a:endParaRPr>
          </a:p>
        </p:txBody>
      </p:sp>
      <p:sp>
        <p:nvSpPr>
          <p:cNvPr id="80" name="Google Shape;80;p39"/>
          <p:cNvSpPr>
            <a:spLocks noGrp="1"/>
          </p:cNvSpPr>
          <p:nvPr>
            <p:ph type="pic" idx="2"/>
          </p:nvPr>
        </p:nvSpPr>
        <p:spPr>
          <a:xfrm>
            <a:off x="9525000" y="2131483"/>
            <a:ext cx="8305800" cy="7050617"/>
          </a:xfrm>
          <a:prstGeom prst="rect">
            <a:avLst/>
          </a:prstGeom>
          <a:noFill/>
          <a:ln>
            <a:noFill/>
          </a:ln>
        </p:spPr>
      </p:sp>
      <p:sp>
        <p:nvSpPr>
          <p:cNvPr id="81" name="Google Shape;81;p39"/>
          <p:cNvSpPr txBox="1">
            <a:spLocks noGrp="1"/>
          </p:cNvSpPr>
          <p:nvPr>
            <p:ph type="title"/>
          </p:nvPr>
        </p:nvSpPr>
        <p:spPr>
          <a:xfrm>
            <a:off x="1177754" y="385010"/>
            <a:ext cx="15932493" cy="930444"/>
          </a:xfrm>
          <a:prstGeom prst="rect">
            <a:avLst/>
          </a:prstGeom>
          <a:noFill/>
          <a:ln>
            <a:noFill/>
          </a:ln>
        </p:spPr>
        <p:txBody>
          <a:bodyPr spcFirstLastPara="1" wrap="square" lIns="45675" tIns="45675" rIns="45675" bIns="45675" anchor="t" anchorCtr="0">
            <a:normAutofit/>
          </a:bodyPr>
          <a:lstStyle>
            <a:lvl1pPr lvl="0" algn="ctr">
              <a:lnSpc>
                <a:spcPct val="100000"/>
              </a:lnSpc>
              <a:spcBef>
                <a:spcPts val="0"/>
              </a:spcBef>
              <a:spcAft>
                <a:spcPts val="0"/>
              </a:spcAft>
              <a:buClr>
                <a:srgbClr val="262626"/>
              </a:buClr>
              <a:buSzPts val="1800"/>
              <a:buNone/>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a:endParaRPr/>
          </a:p>
        </p:txBody>
      </p:sp>
      <p:sp>
        <p:nvSpPr>
          <p:cNvPr id="82" name="Google Shape;82;p39"/>
          <p:cNvSpPr txBox="1">
            <a:spLocks noGrp="1"/>
          </p:cNvSpPr>
          <p:nvPr>
            <p:ph type="body" idx="1"/>
          </p:nvPr>
        </p:nvSpPr>
        <p:spPr>
          <a:xfrm>
            <a:off x="533400" y="2068529"/>
            <a:ext cx="8534400" cy="7113571"/>
          </a:xfrm>
          <a:prstGeom prst="rect">
            <a:avLst/>
          </a:prstGeom>
          <a:noFill/>
          <a:ln>
            <a:noFill/>
          </a:ln>
        </p:spPr>
        <p:txBody>
          <a:bodyPr spcFirstLastPara="1" wrap="square" lIns="45675" tIns="45675" rIns="45675" bIns="45675" anchor="t" anchorCtr="0">
            <a:normAutofit/>
          </a:bodyPr>
          <a:lstStyle>
            <a:lvl1pPr marL="457200" lvl="0"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1pPr>
            <a:lvl2pPr marL="914400" lvl="1" indent="-457200" algn="l">
              <a:lnSpc>
                <a:spcPct val="100000"/>
              </a:lnSpc>
              <a:spcBef>
                <a:spcPts val="700"/>
              </a:spcBef>
              <a:spcAft>
                <a:spcPts val="0"/>
              </a:spcAft>
              <a:buClr>
                <a:srgbClr val="000000"/>
              </a:buClr>
              <a:buSzPts val="3600"/>
              <a:buFont typeface="Arial"/>
              <a:buChar char="o"/>
              <a:defRPr sz="3600">
                <a:latin typeface="Quattrocento Sans"/>
                <a:ea typeface="Quattrocento Sans"/>
                <a:cs typeface="Quattrocento Sans"/>
                <a:sym typeface="Quattrocento Sans"/>
              </a:defRPr>
            </a:lvl2pPr>
            <a:lvl3pPr marL="1371600" lvl="2"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3pPr>
            <a:lvl4pPr marL="1828800" lvl="3"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4pPr>
            <a:lvl5pPr marL="2286000" lvl="4" indent="-457200" algn="l">
              <a:lnSpc>
                <a:spcPct val="100000"/>
              </a:lnSpc>
              <a:spcBef>
                <a:spcPts val="700"/>
              </a:spcBef>
              <a:spcAft>
                <a:spcPts val="0"/>
              </a:spcAft>
              <a:buClr>
                <a:srgbClr val="000000"/>
              </a:buClr>
              <a:buSzPts val="3600"/>
              <a:buFont typeface="Arial"/>
              <a:buChar char="»"/>
              <a:defRPr sz="3600">
                <a:latin typeface="Quattrocento Sans"/>
                <a:ea typeface="Quattrocento Sans"/>
                <a:cs typeface="Quattrocento Sans"/>
                <a:sym typeface="Quattrocento Sans"/>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83" name="Google Shape;83;p39"/>
          <p:cNvSpPr/>
          <p:nvPr/>
        </p:nvSpPr>
        <p:spPr>
          <a:xfrm>
            <a:off x="-2" y="9634584"/>
            <a:ext cx="18288000" cy="134584"/>
          </a:xfrm>
          <a:prstGeom prst="rect">
            <a:avLst/>
          </a:prstGeom>
          <a:gradFill>
            <a:gsLst>
              <a:gs pos="0">
                <a:srgbClr val="5B838F">
                  <a:alpha val="89019"/>
                </a:srgbClr>
              </a:gs>
              <a:gs pos="80000">
                <a:srgbClr val="5B838F">
                  <a:alpha val="89019"/>
                </a:srgbClr>
              </a:gs>
              <a:gs pos="100000">
                <a:srgbClr val="D8D8D8"/>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sp>
        <p:nvSpPr>
          <p:cNvPr id="84" name="Google Shape;84;p39"/>
          <p:cNvSpPr/>
          <p:nvPr/>
        </p:nvSpPr>
        <p:spPr>
          <a:xfrm>
            <a:off x="-2" y="9836350"/>
            <a:ext cx="18288000" cy="134584"/>
          </a:xfrm>
          <a:prstGeom prst="rect">
            <a:avLst/>
          </a:prstGeom>
          <a:gradFill>
            <a:gsLst>
              <a:gs pos="0">
                <a:srgbClr val="6B8A41">
                  <a:alpha val="89019"/>
                </a:srgbClr>
              </a:gs>
              <a:gs pos="80000">
                <a:srgbClr val="6B8A41">
                  <a:alpha val="89019"/>
                </a:srgbClr>
              </a:gs>
              <a:gs pos="100000">
                <a:srgbClr val="D8D8D8"/>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sp>
        <p:nvSpPr>
          <p:cNvPr id="85" name="Google Shape;85;p39"/>
          <p:cNvSpPr/>
          <p:nvPr/>
        </p:nvSpPr>
        <p:spPr>
          <a:xfrm>
            <a:off x="-2" y="10038116"/>
            <a:ext cx="18288000" cy="134584"/>
          </a:xfrm>
          <a:prstGeom prst="rect">
            <a:avLst/>
          </a:prstGeom>
          <a:gradFill>
            <a:gsLst>
              <a:gs pos="0">
                <a:srgbClr val="D3763D">
                  <a:alpha val="89019"/>
                </a:srgbClr>
              </a:gs>
              <a:gs pos="80000">
                <a:srgbClr val="D3763D">
                  <a:alpha val="89019"/>
                </a:srgbClr>
              </a:gs>
              <a:gs pos="100000">
                <a:srgbClr val="D7D7D7"/>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pic>
        <p:nvPicPr>
          <p:cNvPr id="86" name="Google Shape;86;p39" descr="tripod turtle.png"/>
          <p:cNvPicPr preferRelativeResize="0"/>
          <p:nvPr/>
        </p:nvPicPr>
        <p:blipFill rotWithShape="1">
          <a:blip r:embed="rId3">
            <a:alphaModFix/>
          </a:blip>
          <a:srcRect/>
          <a:stretch/>
        </p:blipFill>
        <p:spPr>
          <a:xfrm>
            <a:off x="17189791" y="9401268"/>
            <a:ext cx="945810" cy="771432"/>
          </a:xfrm>
          <a:prstGeom prst="rect">
            <a:avLst/>
          </a:prstGeom>
          <a:noFill/>
          <a:ln>
            <a:noFill/>
          </a:ln>
        </p:spPr>
      </p:pic>
      <p:sp>
        <p:nvSpPr>
          <p:cNvPr id="87" name="Google Shape;87;p39"/>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lide 4">
  <p:cSld name="Slide 4">
    <p:bg>
      <p:bgPr>
        <a:solidFill>
          <a:srgbClr val="F2F2F2"/>
        </a:solidFill>
        <a:effectLst/>
      </p:bgPr>
    </p:bg>
    <p:spTree>
      <p:nvGrpSpPr>
        <p:cNvPr id="1" name="Shape 88"/>
        <p:cNvGrpSpPr/>
        <p:nvPr/>
      </p:nvGrpSpPr>
      <p:grpSpPr>
        <a:xfrm>
          <a:off x="0" y="0"/>
          <a:ext cx="0" cy="0"/>
          <a:chOff x="0" y="0"/>
          <a:chExt cx="0" cy="0"/>
        </a:xfrm>
      </p:grpSpPr>
      <p:pic>
        <p:nvPicPr>
          <p:cNvPr id="89" name="Google Shape;89;p40"/>
          <p:cNvPicPr preferRelativeResize="0"/>
          <p:nvPr/>
        </p:nvPicPr>
        <p:blipFill rotWithShape="1">
          <a:blip r:embed="rId2">
            <a:alphaModFix amt="20000"/>
          </a:blip>
          <a:srcRect l="21250" t="9241" r="12566" b="20460"/>
          <a:stretch/>
        </p:blipFill>
        <p:spPr>
          <a:xfrm>
            <a:off x="-12034" y="0"/>
            <a:ext cx="18288002" cy="10287000"/>
          </a:xfrm>
          <a:prstGeom prst="rect">
            <a:avLst/>
          </a:prstGeom>
          <a:noFill/>
          <a:ln>
            <a:noFill/>
          </a:ln>
        </p:spPr>
      </p:pic>
      <p:sp>
        <p:nvSpPr>
          <p:cNvPr id="90" name="Google Shape;90;p40"/>
          <p:cNvSpPr/>
          <p:nvPr/>
        </p:nvSpPr>
        <p:spPr>
          <a:xfrm>
            <a:off x="-2" y="9634584"/>
            <a:ext cx="18288000" cy="134584"/>
          </a:xfrm>
          <a:prstGeom prst="rect">
            <a:avLst/>
          </a:prstGeom>
          <a:gradFill>
            <a:gsLst>
              <a:gs pos="0">
                <a:srgbClr val="5B838F">
                  <a:alpha val="89019"/>
                </a:srgbClr>
              </a:gs>
              <a:gs pos="80000">
                <a:srgbClr val="5B838F">
                  <a:alpha val="89019"/>
                </a:srgbClr>
              </a:gs>
              <a:gs pos="100000">
                <a:srgbClr val="D8D8D8"/>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sp>
        <p:nvSpPr>
          <p:cNvPr id="91" name="Google Shape;91;p40"/>
          <p:cNvSpPr/>
          <p:nvPr/>
        </p:nvSpPr>
        <p:spPr>
          <a:xfrm>
            <a:off x="-2" y="9836350"/>
            <a:ext cx="18288000" cy="134584"/>
          </a:xfrm>
          <a:prstGeom prst="rect">
            <a:avLst/>
          </a:prstGeom>
          <a:gradFill>
            <a:gsLst>
              <a:gs pos="0">
                <a:srgbClr val="6B8A41">
                  <a:alpha val="89019"/>
                </a:srgbClr>
              </a:gs>
              <a:gs pos="80000">
                <a:srgbClr val="6B8A41">
                  <a:alpha val="89019"/>
                </a:srgbClr>
              </a:gs>
              <a:gs pos="100000">
                <a:srgbClr val="D8D8D8"/>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sp>
        <p:nvSpPr>
          <p:cNvPr id="92" name="Google Shape;92;p40"/>
          <p:cNvSpPr/>
          <p:nvPr/>
        </p:nvSpPr>
        <p:spPr>
          <a:xfrm>
            <a:off x="-2" y="10038116"/>
            <a:ext cx="18288000" cy="134584"/>
          </a:xfrm>
          <a:prstGeom prst="rect">
            <a:avLst/>
          </a:prstGeom>
          <a:gradFill>
            <a:gsLst>
              <a:gs pos="0">
                <a:srgbClr val="D3763D">
                  <a:alpha val="89019"/>
                </a:srgbClr>
              </a:gs>
              <a:gs pos="80000">
                <a:srgbClr val="D3763D">
                  <a:alpha val="89019"/>
                </a:srgbClr>
              </a:gs>
              <a:gs pos="100000">
                <a:srgbClr val="D7D7D7"/>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pic>
        <p:nvPicPr>
          <p:cNvPr id="93" name="Google Shape;93;p40" descr="tripod turtle.png"/>
          <p:cNvPicPr preferRelativeResize="0"/>
          <p:nvPr/>
        </p:nvPicPr>
        <p:blipFill rotWithShape="1">
          <a:blip r:embed="rId3">
            <a:alphaModFix/>
          </a:blip>
          <a:srcRect/>
          <a:stretch/>
        </p:blipFill>
        <p:spPr>
          <a:xfrm>
            <a:off x="17189791" y="9401268"/>
            <a:ext cx="945810" cy="771432"/>
          </a:xfrm>
          <a:prstGeom prst="rect">
            <a:avLst/>
          </a:prstGeom>
          <a:noFill/>
          <a:ln>
            <a:noFill/>
          </a:ln>
        </p:spPr>
      </p:pic>
      <p:sp>
        <p:nvSpPr>
          <p:cNvPr id="94" name="Google Shape;94;p40"/>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Slide 7">
  <p:cSld name="Slide 7">
    <p:spTree>
      <p:nvGrpSpPr>
        <p:cNvPr id="1" name="Shape 95"/>
        <p:cNvGrpSpPr/>
        <p:nvPr/>
      </p:nvGrpSpPr>
      <p:grpSpPr>
        <a:xfrm>
          <a:off x="0" y="0"/>
          <a:ext cx="0" cy="0"/>
          <a:chOff x="0" y="0"/>
          <a:chExt cx="0" cy="0"/>
        </a:xfrm>
      </p:grpSpPr>
      <p:pic>
        <p:nvPicPr>
          <p:cNvPr id="96" name="Google Shape;96;p41"/>
          <p:cNvPicPr preferRelativeResize="0"/>
          <p:nvPr/>
        </p:nvPicPr>
        <p:blipFill rotWithShape="1">
          <a:blip r:embed="rId2">
            <a:alphaModFix amt="20000"/>
          </a:blip>
          <a:srcRect l="21250" t="9241" r="12566" b="20460"/>
          <a:stretch/>
        </p:blipFill>
        <p:spPr>
          <a:xfrm>
            <a:off x="0" y="23893"/>
            <a:ext cx="18288002" cy="10287000"/>
          </a:xfrm>
          <a:prstGeom prst="rect">
            <a:avLst/>
          </a:prstGeom>
          <a:noFill/>
          <a:ln>
            <a:noFill/>
          </a:ln>
        </p:spPr>
      </p:pic>
      <p:grpSp>
        <p:nvGrpSpPr>
          <p:cNvPr id="97" name="Google Shape;97;p41"/>
          <p:cNvGrpSpPr/>
          <p:nvPr/>
        </p:nvGrpSpPr>
        <p:grpSpPr>
          <a:xfrm>
            <a:off x="8349928" y="-2"/>
            <a:ext cx="1588142" cy="1187976"/>
            <a:chOff x="-1" y="-1"/>
            <a:chExt cx="1588141" cy="1187974"/>
          </a:xfrm>
        </p:grpSpPr>
        <p:sp>
          <p:nvSpPr>
            <p:cNvPr id="98" name="Google Shape;98;p41"/>
            <p:cNvSpPr/>
            <p:nvPr/>
          </p:nvSpPr>
          <p:spPr>
            <a:xfrm>
              <a:off x="-1" y="-1"/>
              <a:ext cx="1588141" cy="1187974"/>
            </a:xfrm>
            <a:prstGeom prst="rect">
              <a:avLst/>
            </a:prstGeom>
            <a:solidFill>
              <a:srgbClr val="5A7E8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99" name="Google Shape;99;p41"/>
            <p:cNvPicPr preferRelativeResize="0"/>
            <p:nvPr/>
          </p:nvPicPr>
          <p:blipFill rotWithShape="1">
            <a:blip r:embed="rId3">
              <a:alphaModFix/>
            </a:blip>
            <a:srcRect/>
            <a:stretch/>
          </p:blipFill>
          <p:spPr>
            <a:xfrm>
              <a:off x="462707" y="371171"/>
              <a:ext cx="662725" cy="511660"/>
            </a:xfrm>
            <a:prstGeom prst="rect">
              <a:avLst/>
            </a:prstGeom>
            <a:noFill/>
            <a:ln>
              <a:noFill/>
            </a:ln>
          </p:spPr>
        </p:pic>
      </p:grpSp>
      <p:grpSp>
        <p:nvGrpSpPr>
          <p:cNvPr id="100" name="Google Shape;100;p41"/>
          <p:cNvGrpSpPr/>
          <p:nvPr/>
        </p:nvGrpSpPr>
        <p:grpSpPr>
          <a:xfrm>
            <a:off x="8349929" y="9099025"/>
            <a:ext cx="1588141" cy="1183661"/>
            <a:chOff x="0" y="-1"/>
            <a:chExt cx="1588140" cy="1183660"/>
          </a:xfrm>
        </p:grpSpPr>
        <p:sp>
          <p:nvSpPr>
            <p:cNvPr id="101" name="Google Shape;101;p41"/>
            <p:cNvSpPr/>
            <p:nvPr/>
          </p:nvSpPr>
          <p:spPr>
            <a:xfrm rot="10800000">
              <a:off x="0" y="-1"/>
              <a:ext cx="1588140" cy="1183660"/>
            </a:xfrm>
            <a:prstGeom prst="rect">
              <a:avLst/>
            </a:prstGeom>
            <a:solidFill>
              <a:srgbClr val="5A7E8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02" name="Google Shape;102;p41"/>
            <p:cNvPicPr preferRelativeResize="0"/>
            <p:nvPr/>
          </p:nvPicPr>
          <p:blipFill rotWithShape="1">
            <a:blip r:embed="rId3">
              <a:alphaModFix/>
            </a:blip>
            <a:srcRect/>
            <a:stretch/>
          </p:blipFill>
          <p:spPr>
            <a:xfrm rot="10800000">
              <a:off x="462708" y="312236"/>
              <a:ext cx="662724" cy="523553"/>
            </a:xfrm>
            <a:prstGeom prst="rect">
              <a:avLst/>
            </a:prstGeom>
            <a:noFill/>
            <a:ln>
              <a:noFill/>
            </a:ln>
          </p:spPr>
        </p:pic>
      </p:grpSp>
      <p:pic>
        <p:nvPicPr>
          <p:cNvPr id="103" name="Google Shape;103;p41" descr="tripod turtle.png"/>
          <p:cNvPicPr preferRelativeResize="0"/>
          <p:nvPr/>
        </p:nvPicPr>
        <p:blipFill rotWithShape="1">
          <a:blip r:embed="rId4">
            <a:alphaModFix/>
          </a:blip>
          <a:srcRect/>
          <a:stretch/>
        </p:blipFill>
        <p:spPr>
          <a:xfrm>
            <a:off x="17189791" y="9401268"/>
            <a:ext cx="945810" cy="771432"/>
          </a:xfrm>
          <a:prstGeom prst="rect">
            <a:avLst/>
          </a:prstGeom>
          <a:noFill/>
          <a:ln>
            <a:noFill/>
          </a:ln>
        </p:spPr>
      </p:pic>
      <p:sp>
        <p:nvSpPr>
          <p:cNvPr id="104" name="Google Shape;104;p41"/>
          <p:cNvSpPr txBox="1">
            <a:spLocks noGrp="1"/>
          </p:cNvSpPr>
          <p:nvPr>
            <p:ph type="title"/>
          </p:nvPr>
        </p:nvSpPr>
        <p:spPr>
          <a:xfrm>
            <a:off x="1257300" y="4148932"/>
            <a:ext cx="15773400" cy="1989137"/>
          </a:xfrm>
          <a:prstGeom prst="rect">
            <a:avLst/>
          </a:prstGeom>
          <a:noFill/>
          <a:ln>
            <a:noFill/>
          </a:ln>
        </p:spPr>
        <p:txBody>
          <a:bodyPr spcFirstLastPara="1" wrap="square" lIns="45675" tIns="45675" rIns="45675" bIns="45675" anchor="t" anchorCtr="0">
            <a:normAutofit/>
          </a:bodyPr>
          <a:lstStyle>
            <a:lvl1pPr lvl="0" algn="ctr">
              <a:lnSpc>
                <a:spcPct val="100000"/>
              </a:lnSpc>
              <a:spcBef>
                <a:spcPts val="0"/>
              </a:spcBef>
              <a:spcAft>
                <a:spcPts val="0"/>
              </a:spcAft>
              <a:buClr>
                <a:srgbClr val="F2F2F2"/>
              </a:buClr>
              <a:buSzPts val="4800"/>
              <a:buFont typeface="Quattrocento Sans"/>
              <a:buNone/>
              <a:defRPr sz="4800" b="0">
                <a:solidFill>
                  <a:srgbClr val="F2F2F2"/>
                </a:solidFill>
              </a:defRPr>
            </a:lvl1pPr>
            <a:lvl2pPr lvl="1" algn="ctr">
              <a:lnSpc>
                <a:spcPct val="100000"/>
              </a:lnSpc>
              <a:spcBef>
                <a:spcPts val="0"/>
              </a:spcBef>
              <a:spcAft>
                <a:spcPts val="0"/>
              </a:spcAft>
              <a:buClr>
                <a:srgbClr val="262626"/>
              </a:buClr>
              <a:buSzPts val="1800"/>
              <a:buNone/>
              <a:defRPr/>
            </a:lvl2pPr>
            <a:lvl3pPr lvl="2" algn="ctr">
              <a:lnSpc>
                <a:spcPct val="100000"/>
              </a:lnSpc>
              <a:spcBef>
                <a:spcPts val="0"/>
              </a:spcBef>
              <a:spcAft>
                <a:spcPts val="0"/>
              </a:spcAft>
              <a:buClr>
                <a:srgbClr val="262626"/>
              </a:buClr>
              <a:buSzPts val="1800"/>
              <a:buNone/>
              <a:defRPr/>
            </a:lvl3pPr>
            <a:lvl4pPr lvl="3" algn="ctr">
              <a:lnSpc>
                <a:spcPct val="100000"/>
              </a:lnSpc>
              <a:spcBef>
                <a:spcPts val="0"/>
              </a:spcBef>
              <a:spcAft>
                <a:spcPts val="0"/>
              </a:spcAft>
              <a:buClr>
                <a:srgbClr val="262626"/>
              </a:buClr>
              <a:buSzPts val="1800"/>
              <a:buNone/>
              <a:defRPr/>
            </a:lvl4pPr>
            <a:lvl5pPr lvl="4" algn="ctr">
              <a:lnSpc>
                <a:spcPct val="100000"/>
              </a:lnSpc>
              <a:spcBef>
                <a:spcPts val="0"/>
              </a:spcBef>
              <a:spcAft>
                <a:spcPts val="0"/>
              </a:spcAft>
              <a:buClr>
                <a:srgbClr val="262626"/>
              </a:buClr>
              <a:buSzPts val="1800"/>
              <a:buNone/>
              <a:defRPr/>
            </a:lvl5pPr>
            <a:lvl6pPr lvl="5" algn="ctr">
              <a:lnSpc>
                <a:spcPct val="100000"/>
              </a:lnSpc>
              <a:spcBef>
                <a:spcPts val="0"/>
              </a:spcBef>
              <a:spcAft>
                <a:spcPts val="0"/>
              </a:spcAft>
              <a:buClr>
                <a:srgbClr val="262626"/>
              </a:buClr>
              <a:buSzPts val="1800"/>
              <a:buNone/>
              <a:defRPr/>
            </a:lvl6pPr>
            <a:lvl7pPr lvl="6" algn="ctr">
              <a:lnSpc>
                <a:spcPct val="100000"/>
              </a:lnSpc>
              <a:spcBef>
                <a:spcPts val="0"/>
              </a:spcBef>
              <a:spcAft>
                <a:spcPts val="0"/>
              </a:spcAft>
              <a:buClr>
                <a:srgbClr val="262626"/>
              </a:buClr>
              <a:buSzPts val="1800"/>
              <a:buNone/>
              <a:defRPr/>
            </a:lvl7pPr>
            <a:lvl8pPr lvl="7" algn="ctr">
              <a:lnSpc>
                <a:spcPct val="100000"/>
              </a:lnSpc>
              <a:spcBef>
                <a:spcPts val="0"/>
              </a:spcBef>
              <a:spcAft>
                <a:spcPts val="0"/>
              </a:spcAft>
              <a:buClr>
                <a:srgbClr val="262626"/>
              </a:buClr>
              <a:buSzPts val="1800"/>
              <a:buNone/>
              <a:defRPr/>
            </a:lvl8pPr>
            <a:lvl9pPr lvl="8" algn="ctr">
              <a:lnSpc>
                <a:spcPct val="100000"/>
              </a:lnSpc>
              <a:spcBef>
                <a:spcPts val="0"/>
              </a:spcBef>
              <a:spcAft>
                <a:spcPts val="0"/>
              </a:spcAft>
              <a:buClr>
                <a:srgbClr val="262626"/>
              </a:buClr>
              <a:buSzPts val="1800"/>
              <a:buNone/>
              <a:defRPr/>
            </a:lvl9pPr>
          </a:lstStyle>
          <a:p>
            <a:endParaRPr/>
          </a:p>
        </p:txBody>
      </p:sp>
      <p:grpSp>
        <p:nvGrpSpPr>
          <p:cNvPr id="105" name="Google Shape;105;p41"/>
          <p:cNvGrpSpPr/>
          <p:nvPr/>
        </p:nvGrpSpPr>
        <p:grpSpPr>
          <a:xfrm>
            <a:off x="0" y="9429002"/>
            <a:ext cx="8349930" cy="523555"/>
            <a:chOff x="0" y="0"/>
            <a:chExt cx="8349929" cy="523554"/>
          </a:xfrm>
        </p:grpSpPr>
        <p:sp>
          <p:nvSpPr>
            <p:cNvPr id="106" name="Google Shape;106;p41"/>
            <p:cNvSpPr/>
            <p:nvPr/>
          </p:nvSpPr>
          <p:spPr>
            <a:xfrm rot="10800000">
              <a:off x="0" y="392613"/>
              <a:ext cx="8349929" cy="130941"/>
            </a:xfrm>
            <a:prstGeom prst="rect">
              <a:avLst/>
            </a:prstGeom>
            <a:gradFill>
              <a:gsLst>
                <a:gs pos="0">
                  <a:srgbClr val="5B838F">
                    <a:alpha val="89019"/>
                  </a:srgbClr>
                </a:gs>
                <a:gs pos="80000">
                  <a:srgbClr val="5B838F">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sp>
          <p:nvSpPr>
            <p:cNvPr id="107" name="Google Shape;107;p41"/>
            <p:cNvSpPr/>
            <p:nvPr/>
          </p:nvSpPr>
          <p:spPr>
            <a:xfrm rot="10800000">
              <a:off x="0" y="196305"/>
              <a:ext cx="8349929" cy="130941"/>
            </a:xfrm>
            <a:prstGeom prst="rect">
              <a:avLst/>
            </a:prstGeom>
            <a:gradFill>
              <a:gsLst>
                <a:gs pos="0">
                  <a:srgbClr val="6B8A41">
                    <a:alpha val="89019"/>
                  </a:srgbClr>
                </a:gs>
                <a:gs pos="80000">
                  <a:srgbClr val="6B8A41">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sp>
          <p:nvSpPr>
            <p:cNvPr id="108" name="Google Shape;108;p41"/>
            <p:cNvSpPr/>
            <p:nvPr/>
          </p:nvSpPr>
          <p:spPr>
            <a:xfrm rot="10800000">
              <a:off x="0" y="0"/>
              <a:ext cx="8349929" cy="130941"/>
            </a:xfrm>
            <a:prstGeom prst="rect">
              <a:avLst/>
            </a:prstGeom>
            <a:gradFill>
              <a:gsLst>
                <a:gs pos="0">
                  <a:srgbClr val="D3763D">
                    <a:alpha val="89019"/>
                  </a:srgbClr>
                </a:gs>
                <a:gs pos="80000">
                  <a:srgbClr val="D3763D">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grpSp>
      <p:grpSp>
        <p:nvGrpSpPr>
          <p:cNvPr id="109" name="Google Shape;109;p41"/>
          <p:cNvGrpSpPr/>
          <p:nvPr/>
        </p:nvGrpSpPr>
        <p:grpSpPr>
          <a:xfrm>
            <a:off x="9938067" y="349947"/>
            <a:ext cx="8349931" cy="532884"/>
            <a:chOff x="0" y="0"/>
            <a:chExt cx="8349930" cy="532882"/>
          </a:xfrm>
        </p:grpSpPr>
        <p:sp>
          <p:nvSpPr>
            <p:cNvPr id="110" name="Google Shape;110;p41"/>
            <p:cNvSpPr/>
            <p:nvPr/>
          </p:nvSpPr>
          <p:spPr>
            <a:xfrm>
              <a:off x="0" y="0"/>
              <a:ext cx="8349930" cy="133274"/>
            </a:xfrm>
            <a:prstGeom prst="rect">
              <a:avLst/>
            </a:prstGeom>
            <a:gradFill>
              <a:gsLst>
                <a:gs pos="0">
                  <a:srgbClr val="5B838F">
                    <a:alpha val="89019"/>
                  </a:srgbClr>
                </a:gs>
                <a:gs pos="80000">
                  <a:srgbClr val="5B838F">
                    <a:alpha val="89019"/>
                  </a:srgbClr>
                </a:gs>
                <a:gs pos="100000">
                  <a:srgbClr val="505050"/>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sp>
          <p:nvSpPr>
            <p:cNvPr id="111" name="Google Shape;111;p41"/>
            <p:cNvSpPr/>
            <p:nvPr/>
          </p:nvSpPr>
          <p:spPr>
            <a:xfrm>
              <a:off x="0" y="199805"/>
              <a:ext cx="8349930" cy="133274"/>
            </a:xfrm>
            <a:prstGeom prst="rect">
              <a:avLst/>
            </a:prstGeom>
            <a:gradFill>
              <a:gsLst>
                <a:gs pos="0">
                  <a:srgbClr val="6B8A41">
                    <a:alpha val="89019"/>
                  </a:srgbClr>
                </a:gs>
                <a:gs pos="80000">
                  <a:srgbClr val="6B8A41">
                    <a:alpha val="89019"/>
                  </a:srgbClr>
                </a:gs>
                <a:gs pos="100000">
                  <a:srgbClr val="505050"/>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sp>
          <p:nvSpPr>
            <p:cNvPr id="112" name="Google Shape;112;p41"/>
            <p:cNvSpPr/>
            <p:nvPr/>
          </p:nvSpPr>
          <p:spPr>
            <a:xfrm>
              <a:off x="0" y="399608"/>
              <a:ext cx="8349930" cy="133274"/>
            </a:xfrm>
            <a:prstGeom prst="rect">
              <a:avLst/>
            </a:prstGeom>
            <a:gradFill>
              <a:gsLst>
                <a:gs pos="0">
                  <a:srgbClr val="D3763D">
                    <a:alpha val="89019"/>
                  </a:srgbClr>
                </a:gs>
                <a:gs pos="80000">
                  <a:srgbClr val="D3763D">
                    <a:alpha val="89019"/>
                  </a:srgbClr>
                </a:gs>
                <a:gs pos="100000">
                  <a:srgbClr val="4F4F4F"/>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grpSp>
      <p:sp>
        <p:nvSpPr>
          <p:cNvPr id="113" name="Google Shape;113;p41"/>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5"/>
        <p:cNvGrpSpPr/>
        <p:nvPr/>
      </p:nvGrpSpPr>
      <p:grpSpPr>
        <a:xfrm>
          <a:off x="0" y="0"/>
          <a:ext cx="0" cy="0"/>
          <a:chOff x="0" y="0"/>
          <a:chExt cx="0" cy="0"/>
        </a:xfrm>
      </p:grpSpPr>
      <p:pic>
        <p:nvPicPr>
          <p:cNvPr id="6" name="Google Shape;6;p31"/>
          <p:cNvPicPr preferRelativeResize="0"/>
          <p:nvPr/>
        </p:nvPicPr>
        <p:blipFill rotWithShape="1">
          <a:blip r:embed="rId16">
            <a:alphaModFix amt="20000"/>
          </a:blip>
          <a:srcRect l="21250" t="9241" r="12566" b="20460"/>
          <a:stretch/>
        </p:blipFill>
        <p:spPr>
          <a:xfrm>
            <a:off x="-12034" y="0"/>
            <a:ext cx="18288002" cy="10287000"/>
          </a:xfrm>
          <a:prstGeom prst="rect">
            <a:avLst/>
          </a:prstGeom>
          <a:noFill/>
          <a:ln>
            <a:noFill/>
          </a:ln>
        </p:spPr>
      </p:pic>
      <p:sp>
        <p:nvSpPr>
          <p:cNvPr id="7" name="Google Shape;7;p31"/>
          <p:cNvSpPr/>
          <p:nvPr/>
        </p:nvSpPr>
        <p:spPr>
          <a:xfrm>
            <a:off x="-2" y="9634584"/>
            <a:ext cx="18288000" cy="134584"/>
          </a:xfrm>
          <a:prstGeom prst="rect">
            <a:avLst/>
          </a:prstGeom>
          <a:gradFill>
            <a:gsLst>
              <a:gs pos="0">
                <a:srgbClr val="5B838F">
                  <a:alpha val="89019"/>
                </a:srgbClr>
              </a:gs>
              <a:gs pos="80000">
                <a:srgbClr val="5B838F">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sp>
        <p:nvSpPr>
          <p:cNvPr id="8" name="Google Shape;8;p31"/>
          <p:cNvSpPr/>
          <p:nvPr/>
        </p:nvSpPr>
        <p:spPr>
          <a:xfrm>
            <a:off x="-2" y="9836350"/>
            <a:ext cx="18288000" cy="134584"/>
          </a:xfrm>
          <a:prstGeom prst="rect">
            <a:avLst/>
          </a:prstGeom>
          <a:gradFill>
            <a:gsLst>
              <a:gs pos="0">
                <a:srgbClr val="6B8A41">
                  <a:alpha val="89019"/>
                </a:srgbClr>
              </a:gs>
              <a:gs pos="80000">
                <a:srgbClr val="6B8A41">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sp>
        <p:nvSpPr>
          <p:cNvPr id="9" name="Google Shape;9;p31"/>
          <p:cNvSpPr/>
          <p:nvPr/>
        </p:nvSpPr>
        <p:spPr>
          <a:xfrm>
            <a:off x="-2" y="10038116"/>
            <a:ext cx="18288000" cy="134584"/>
          </a:xfrm>
          <a:prstGeom prst="rect">
            <a:avLst/>
          </a:prstGeom>
          <a:gradFill>
            <a:gsLst>
              <a:gs pos="0">
                <a:srgbClr val="D3763D">
                  <a:alpha val="89019"/>
                </a:srgbClr>
              </a:gs>
              <a:gs pos="80000">
                <a:srgbClr val="D3763D">
                  <a:alpha val="89019"/>
                </a:srgbClr>
              </a:gs>
              <a:gs pos="100000">
                <a:srgbClr val="494949"/>
              </a:gs>
            </a:gsLst>
            <a:lin ang="0"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sp>
        <p:nvSpPr>
          <p:cNvPr id="10" name="Google Shape;10;p31"/>
          <p:cNvSpPr/>
          <p:nvPr/>
        </p:nvSpPr>
        <p:spPr>
          <a:xfrm>
            <a:off x="-12034" y="-1"/>
            <a:ext cx="18288002" cy="1815419"/>
          </a:xfrm>
          <a:prstGeom prst="rect">
            <a:avLst/>
          </a:prstGeom>
          <a:solidFill>
            <a:srgbClr val="678B96"/>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sp>
        <p:nvSpPr>
          <p:cNvPr id="11" name="Google Shape;11;p31"/>
          <p:cNvSpPr txBox="1">
            <a:spLocks noGrp="1"/>
          </p:cNvSpPr>
          <p:nvPr>
            <p:ph type="title"/>
          </p:nvPr>
        </p:nvSpPr>
        <p:spPr>
          <a:xfrm>
            <a:off x="1257300" y="417094"/>
            <a:ext cx="15773400" cy="1016419"/>
          </a:xfrm>
          <a:prstGeom prst="rect">
            <a:avLst/>
          </a:prstGeom>
          <a:noFill/>
          <a:ln>
            <a:noFill/>
          </a:ln>
        </p:spPr>
        <p:txBody>
          <a:bodyPr spcFirstLastPara="1" wrap="square" lIns="45675" tIns="45675" rIns="45675" bIns="45675" anchor="t" anchorCtr="0">
            <a:normAutofit/>
          </a:bodyPr>
          <a:lstStyle>
            <a:lvl1pPr marR="0" lvl="0" algn="ctr" rtl="0">
              <a:lnSpc>
                <a:spcPct val="100000"/>
              </a:lnSpc>
              <a:spcBef>
                <a:spcPts val="0"/>
              </a:spcBef>
              <a:spcAft>
                <a:spcPts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1pPr>
            <a:lvl2pPr marR="0" lvl="1" algn="ctr" rtl="0">
              <a:lnSpc>
                <a:spcPct val="100000"/>
              </a:lnSpc>
              <a:spcBef>
                <a:spcPts val="0"/>
              </a:spcBef>
              <a:spcAft>
                <a:spcPts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2pPr>
            <a:lvl3pPr marR="0" lvl="2" algn="ctr" rtl="0">
              <a:lnSpc>
                <a:spcPct val="100000"/>
              </a:lnSpc>
              <a:spcBef>
                <a:spcPts val="0"/>
              </a:spcBef>
              <a:spcAft>
                <a:spcPts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3pPr>
            <a:lvl4pPr marR="0" lvl="3" algn="ctr" rtl="0">
              <a:lnSpc>
                <a:spcPct val="100000"/>
              </a:lnSpc>
              <a:spcBef>
                <a:spcPts val="0"/>
              </a:spcBef>
              <a:spcAft>
                <a:spcPts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4pPr>
            <a:lvl5pPr marR="0" lvl="4" algn="ctr" rtl="0">
              <a:lnSpc>
                <a:spcPct val="100000"/>
              </a:lnSpc>
              <a:spcBef>
                <a:spcPts val="0"/>
              </a:spcBef>
              <a:spcAft>
                <a:spcPts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5pPr>
            <a:lvl6pPr marR="0" lvl="5" algn="ctr" rtl="0">
              <a:lnSpc>
                <a:spcPct val="100000"/>
              </a:lnSpc>
              <a:spcBef>
                <a:spcPts val="0"/>
              </a:spcBef>
              <a:spcAft>
                <a:spcPts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6pPr>
            <a:lvl7pPr marR="0" lvl="6" algn="ctr" rtl="0">
              <a:lnSpc>
                <a:spcPct val="100000"/>
              </a:lnSpc>
              <a:spcBef>
                <a:spcPts val="0"/>
              </a:spcBef>
              <a:spcAft>
                <a:spcPts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7pPr>
            <a:lvl8pPr marR="0" lvl="7" algn="ctr" rtl="0">
              <a:lnSpc>
                <a:spcPct val="100000"/>
              </a:lnSpc>
              <a:spcBef>
                <a:spcPts val="0"/>
              </a:spcBef>
              <a:spcAft>
                <a:spcPts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8pPr>
            <a:lvl9pPr marR="0" lvl="8" algn="ctr" rtl="0">
              <a:lnSpc>
                <a:spcPct val="100000"/>
              </a:lnSpc>
              <a:spcBef>
                <a:spcPts val="0"/>
              </a:spcBef>
              <a:spcAft>
                <a:spcPts val="0"/>
              </a:spcAft>
              <a:buClr>
                <a:srgbClr val="262626"/>
              </a:buClr>
              <a:buSzPts val="5400"/>
              <a:buFont typeface="Quattrocento Sans"/>
              <a:buNone/>
              <a:defRPr sz="5400" b="1" i="0" u="none" strike="noStrike" cap="none">
                <a:solidFill>
                  <a:srgbClr val="262626"/>
                </a:solidFill>
                <a:latin typeface="Quattrocento Sans"/>
                <a:ea typeface="Quattrocento Sans"/>
                <a:cs typeface="Quattrocento Sans"/>
                <a:sym typeface="Quattrocento Sans"/>
              </a:defRPr>
            </a:lvl9pPr>
          </a:lstStyle>
          <a:p>
            <a:endParaRPr/>
          </a:p>
        </p:txBody>
      </p:sp>
      <p:sp>
        <p:nvSpPr>
          <p:cNvPr id="12" name="Google Shape;12;p31"/>
          <p:cNvSpPr txBox="1">
            <a:spLocks noGrp="1"/>
          </p:cNvSpPr>
          <p:nvPr>
            <p:ph type="body" idx="1"/>
          </p:nvPr>
        </p:nvSpPr>
        <p:spPr>
          <a:xfrm>
            <a:off x="914400" y="2400300"/>
            <a:ext cx="16459200" cy="7886700"/>
          </a:xfrm>
          <a:prstGeom prst="rect">
            <a:avLst/>
          </a:prstGeom>
          <a:noFill/>
          <a:ln>
            <a:noFill/>
          </a:ln>
        </p:spPr>
        <p:txBody>
          <a:bodyPr spcFirstLastPara="1" wrap="square" lIns="45700" tIns="45700" rIns="45700"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31"/>
          <p:cNvSpPr txBox="1">
            <a:spLocks noGrp="1"/>
          </p:cNvSpPr>
          <p:nvPr>
            <p:ph type="sldNum" idx="12"/>
          </p:nvPr>
        </p:nvSpPr>
        <p:spPr>
          <a:xfrm>
            <a:off x="8839200" y="9260681"/>
            <a:ext cx="4267200" cy="547688"/>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hyperlink" Target="http://dx.doi.org/10.2305/IUCN.UK.2014-2.RLTS.T12763A45222303.en"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svis.law.hku.hk/"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
          <p:cNvSpPr txBox="1">
            <a:spLocks noGrp="1"/>
          </p:cNvSpPr>
          <p:nvPr>
            <p:ph type="title"/>
          </p:nvPr>
        </p:nvSpPr>
        <p:spPr>
          <a:xfrm>
            <a:off x="1656095" y="1710649"/>
            <a:ext cx="15034801" cy="2451938"/>
          </a:xfrm>
          <a:prstGeom prst="rect">
            <a:avLst/>
          </a:prstGeom>
          <a:noFill/>
          <a:ln>
            <a:noFill/>
          </a:ln>
        </p:spPr>
        <p:txBody>
          <a:bodyPr spcFirstLastPara="1" wrap="square" lIns="45675" tIns="45675" rIns="45675" bIns="45675" anchor="t" anchorCtr="0">
            <a:noAutofit/>
          </a:bodyPr>
          <a:lstStyle/>
          <a:p>
            <a:pPr marL="0" marR="0" lvl="0" indent="0" algn="ctr" rtl="0">
              <a:lnSpc>
                <a:spcPct val="100000"/>
              </a:lnSpc>
              <a:spcBef>
                <a:spcPts val="0"/>
              </a:spcBef>
              <a:spcAft>
                <a:spcPts val="0"/>
              </a:spcAft>
              <a:buClr>
                <a:srgbClr val="F2F2F2"/>
              </a:buClr>
              <a:buSzPts val="8000"/>
              <a:buFont typeface="Quattrocento Sans"/>
              <a:buNone/>
            </a:pPr>
            <a:r>
              <a:rPr lang="es-ES" b="0" i="0" u="none" baseline="0" dirty="0"/>
              <a:t>Cómo usar el Informe sobre el Impacto en las Especies Víctimas (SVIS, por sus siglas en inglés) para combatir con eficacia los delitos contra la vida silvestre</a:t>
            </a:r>
            <a:endParaRPr lang="es-ES" sz="5400" b="0" dirty="0"/>
          </a:p>
        </p:txBody>
      </p:sp>
      <p:sp>
        <p:nvSpPr>
          <p:cNvPr id="126" name="Google Shape;126;p1"/>
          <p:cNvSpPr txBox="1">
            <a:spLocks noGrp="1"/>
          </p:cNvSpPr>
          <p:nvPr>
            <p:ph type="body" idx="1"/>
          </p:nvPr>
        </p:nvSpPr>
        <p:spPr>
          <a:xfrm>
            <a:off x="3418052" y="6134100"/>
            <a:ext cx="10970525" cy="1066800"/>
          </a:xfrm>
          <a:prstGeom prst="rect">
            <a:avLst/>
          </a:prstGeom>
          <a:noFill/>
          <a:ln>
            <a:noFill/>
          </a:ln>
        </p:spPr>
        <p:txBody>
          <a:bodyPr spcFirstLastPara="1" wrap="square" lIns="45675" tIns="45675" rIns="45675" bIns="45675" anchor="t" anchorCtr="0">
            <a:noAutofit/>
          </a:bodyPr>
          <a:lstStyle/>
          <a:p>
            <a:pPr rtl="0"/>
            <a:r>
              <a:rPr lang="es-ES" sz="5400" b="1" i="0" u="none" baseline="0" dirty="0"/>
              <a:t>Profesora Amanda Whitfort</a:t>
            </a:r>
            <a:endParaRPr lang="es-ES" sz="5400" b="1" dirty="0"/>
          </a:p>
          <a:p>
            <a:pPr rtl="0"/>
            <a:r>
              <a:rPr lang="es-ES" sz="4400" b="0" i="0" u="none" baseline="0" dirty="0"/>
              <a:t>Universidad de Hong Kong</a:t>
            </a:r>
            <a:endParaRPr lang="es-ES" sz="4400" dirty="0"/>
          </a:p>
          <a:p>
            <a:pPr marL="0" lvl="0" indent="0" algn="ctr" rtl="0">
              <a:lnSpc>
                <a:spcPct val="100000"/>
              </a:lnSpc>
              <a:spcBef>
                <a:spcPts val="0"/>
              </a:spcBef>
              <a:spcAft>
                <a:spcPts val="0"/>
              </a:spcAft>
              <a:buClr>
                <a:srgbClr val="F2F2F2"/>
              </a:buClr>
              <a:buSzPts val="3239"/>
              <a:buFont typeface="Quattrocento Sans"/>
              <a:buNone/>
            </a:pPr>
            <a:br>
              <a:rPr lang="es-ES" sz="4400" dirty="0"/>
            </a:br>
            <a:endParaRPr lang="es-ES" sz="4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075823" y="1794233"/>
            <a:ext cx="10854239" cy="7848302"/>
          </a:xfrm>
          <a:prstGeom prst="rect">
            <a:avLst/>
          </a:prstGeom>
        </p:spPr>
        <p:txBody>
          <a:bodyPr wrap="square">
            <a:spAutoFit/>
          </a:bodyPr>
          <a:lstStyle/>
          <a:p>
            <a:pPr algn="l" rtl="0"/>
            <a:r>
              <a:rPr lang="es-ES" sz="2400" b="1" i="0" u="sng" baseline="0" dirty="0">
                <a:solidFill>
                  <a:srgbClr val="FFC000"/>
                </a:solidFill>
                <a:latin typeface="Quattrocento Sans" panose="020B0502050000020003" pitchFamily="34" charset="0"/>
                <a:cs typeface="Calibri" panose="020F0502020204030204" pitchFamily="34" charset="0"/>
              </a:rPr>
              <a:t>Efectos en los ecosistemas</a:t>
            </a:r>
          </a:p>
          <a:p>
            <a:pPr algn="l" rtl="0"/>
            <a:br>
              <a:rPr lang="es-ES" sz="2400" dirty="0">
                <a:solidFill>
                  <a:schemeClr val="bg2">
                    <a:lumMod val="20000"/>
                    <a:lumOff val="80000"/>
                  </a:schemeClr>
                </a:solidFill>
                <a:latin typeface="Quattrocento Sans" panose="020B0502050000020003" pitchFamily="34" charset="0"/>
                <a:cs typeface="Calibri" panose="020F0502020204030204" pitchFamily="34" charset="0"/>
              </a:rPr>
            </a:br>
            <a:r>
              <a:rPr lang="es-ES" sz="2400" b="0" i="0" u="none" baseline="0" dirty="0">
                <a:solidFill>
                  <a:schemeClr val="bg2">
                    <a:lumMod val="20000"/>
                    <a:lumOff val="80000"/>
                  </a:schemeClr>
                </a:solidFill>
                <a:latin typeface="Quattrocento Sans" panose="020B0502050000020003" pitchFamily="34" charset="0"/>
                <a:cs typeface="Calibri" panose="020F0502020204030204" pitchFamily="34" charset="0"/>
              </a:rPr>
              <a:t>El pangolín se alimenta de hormigas y termitas y es presa de grandes carnívoros como tigres, pitones y leopardos. La pérdida de las poblaciones de pangolines provocaría la interrupción del ciclo energético del ecosistema. Los intentos de establecer poblaciones de pangolines criados en cautividad para salvar la especie han sido infructuosos, ya que es extremadamente difícil tanto mantener en cautividad como criar a los pangolines.</a:t>
            </a:r>
          </a:p>
          <a:p>
            <a:endParaRPr lang="es-ES" sz="2400" dirty="0">
              <a:solidFill>
                <a:schemeClr val="bg2">
                  <a:lumMod val="20000"/>
                  <a:lumOff val="80000"/>
                </a:schemeClr>
              </a:solidFill>
              <a:latin typeface="Quattrocento Sans" panose="020B0502050000020003" pitchFamily="34" charset="0"/>
              <a:cs typeface="Calibri" panose="020F0502020204030204" pitchFamily="34" charset="0"/>
            </a:endParaRPr>
          </a:p>
          <a:p>
            <a:pPr algn="l" rtl="0"/>
            <a:r>
              <a:rPr lang="es-ES" sz="2400" b="1" i="0" u="sng" baseline="0" dirty="0">
                <a:solidFill>
                  <a:srgbClr val="FFC000"/>
                </a:solidFill>
                <a:latin typeface="Quattrocento Sans" panose="020B0502050000020003" pitchFamily="34" charset="0"/>
                <a:cs typeface="Calibri" panose="020F0502020204030204" pitchFamily="34" charset="0"/>
              </a:rPr>
              <a:t>Bienestar</a:t>
            </a:r>
          </a:p>
          <a:p>
            <a:endParaRPr lang="es-ES" sz="2400" dirty="0">
              <a:solidFill>
                <a:schemeClr val="bg2">
                  <a:lumMod val="20000"/>
                  <a:lumOff val="80000"/>
                </a:schemeClr>
              </a:solidFill>
              <a:latin typeface="Quattrocento Sans" panose="020B0502050000020003" pitchFamily="34" charset="0"/>
              <a:cs typeface="Calibri" panose="020F0502020204030204" pitchFamily="34" charset="0"/>
            </a:endParaRPr>
          </a:p>
          <a:p>
            <a:pPr algn="l" rtl="0"/>
            <a:r>
              <a:rPr lang="es-ES" sz="2400" b="0" i="0" u="none" baseline="0" dirty="0">
                <a:solidFill>
                  <a:schemeClr val="bg2">
                    <a:lumMod val="20000"/>
                    <a:lumOff val="80000"/>
                  </a:schemeClr>
                </a:solidFill>
                <a:latin typeface="Quattrocento Sans" panose="020B0502050000020003" pitchFamily="34" charset="0"/>
                <a:cs typeface="Calibri" panose="020F0502020204030204" pitchFamily="34" charset="0"/>
              </a:rPr>
              <a:t>En el transporte, los pangolines suelen ir atados en sacos y deben permanecer en la posición de bola apretada en la que se enroscan para protegerse en el momento de la captura. No se les proporciona agua ni comida y pueden viajar durante días antes de llegar a sus destinos finales, que pueden ser restaurantes, mercados o casas de descamado.</a:t>
            </a:r>
          </a:p>
          <a:p>
            <a:endParaRPr lang="es-ES" sz="2400" dirty="0">
              <a:solidFill>
                <a:schemeClr val="bg2">
                  <a:lumMod val="20000"/>
                  <a:lumOff val="80000"/>
                </a:schemeClr>
              </a:solidFill>
              <a:latin typeface="Quattrocento Sans" panose="020B0502050000020003" pitchFamily="34" charset="0"/>
              <a:cs typeface="Calibri" panose="020F0502020204030204" pitchFamily="34" charset="0"/>
            </a:endParaRPr>
          </a:p>
          <a:p>
            <a:pPr algn="l" rtl="0"/>
            <a:r>
              <a:rPr lang="es-ES" sz="2400" b="1" i="0" u="sng" baseline="0" dirty="0">
                <a:solidFill>
                  <a:srgbClr val="FFC000"/>
                </a:solidFill>
                <a:latin typeface="Quattrocento Sans" panose="020B0502050000020003" pitchFamily="34" charset="0"/>
                <a:cs typeface="Calibri" panose="020F0502020204030204" pitchFamily="34" charset="0"/>
              </a:rPr>
              <a:t>Patógenos</a:t>
            </a:r>
            <a:endParaRPr lang="es-ES" sz="2400" b="1" u="sng" dirty="0">
              <a:solidFill>
                <a:srgbClr val="FFC000"/>
              </a:solidFill>
              <a:latin typeface="Quattrocento Sans" panose="020B0502050000020003" pitchFamily="34" charset="0"/>
              <a:cs typeface="Calibri" panose="020F0502020204030204" pitchFamily="34" charset="0"/>
            </a:endParaRPr>
          </a:p>
          <a:p>
            <a:endParaRPr lang="es-ES" sz="2400" dirty="0">
              <a:solidFill>
                <a:schemeClr val="bg2">
                  <a:lumMod val="20000"/>
                  <a:lumOff val="80000"/>
                </a:schemeClr>
              </a:solidFill>
              <a:latin typeface="Quattrocento Sans" panose="020B0502050000020003" pitchFamily="34" charset="0"/>
              <a:cs typeface="Calibri" panose="020F0502020204030204" pitchFamily="34" charset="0"/>
            </a:endParaRPr>
          </a:p>
          <a:p>
            <a:pPr algn="l" rtl="0"/>
            <a:r>
              <a:rPr lang="es-ES" sz="2400" b="0" i="0" u="none" baseline="0" dirty="0">
                <a:solidFill>
                  <a:schemeClr val="bg2">
                    <a:lumMod val="20000"/>
                    <a:lumOff val="80000"/>
                  </a:schemeClr>
                </a:solidFill>
                <a:latin typeface="Quattrocento Sans" panose="020B0502050000020003" pitchFamily="34" charset="0"/>
                <a:cs typeface="Calibri" panose="020F0502020204030204" pitchFamily="34" charset="0"/>
              </a:rPr>
              <a:t>Se ha descubierto que los pangolines son portadores de un coronavirus estrechamente relacionado con el SARS-CoV-2, el virus que causa la COVID-19. </a:t>
            </a:r>
          </a:p>
        </p:txBody>
      </p:sp>
      <p:sp>
        <p:nvSpPr>
          <p:cNvPr id="6" name="TextBox 5">
            <a:extLst>
              <a:ext uri="{FF2B5EF4-FFF2-40B4-BE49-F238E27FC236}">
                <a16:creationId xmlns:a16="http://schemas.microsoft.com/office/drawing/2014/main" id="{53E2CD48-8C48-CB5B-948C-E0846CCE3B73}"/>
              </a:ext>
            </a:extLst>
          </p:cNvPr>
          <p:cNvSpPr txBox="1"/>
          <p:nvPr/>
        </p:nvSpPr>
        <p:spPr>
          <a:xfrm>
            <a:off x="3243262" y="510314"/>
            <a:ext cx="13544549" cy="923330"/>
          </a:xfrm>
          <a:prstGeom prst="rect">
            <a:avLst/>
          </a:prstGeom>
          <a:noFill/>
        </p:spPr>
        <p:txBody>
          <a:bodyPr wrap="square" rtlCol="0">
            <a:spAutoFit/>
          </a:bodyPr>
          <a:lstStyle/>
          <a:p>
            <a:pPr algn="l" rtl="0"/>
            <a:r>
              <a:rPr lang="es" sz="5400" b="1" i="0" u="none" baseline="0">
                <a:solidFill>
                  <a:schemeClr val="tx1"/>
                </a:solidFill>
                <a:latin typeface="Quattrocento Sans" panose="020B0502050000020003" pitchFamily="34" charset="0"/>
                <a:ea typeface="Quattrocento Sans" panose="020B0502050000020003" pitchFamily="34" charset="0"/>
                <a:cs typeface="Quattrocento Sans" panose="020B0502050000020003" pitchFamily="34" charset="0"/>
              </a:rPr>
              <a:t>PANGOLÍN MALAYO: principales efectos</a:t>
            </a:r>
            <a:endParaRPr lang="es" sz="5400" b="1" dirty="0">
              <a:solidFill>
                <a:schemeClr val="tx1"/>
              </a:solidFill>
              <a:latin typeface="Quattrocento Sans" panose="020B0502050000020003"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19462" y="3486150"/>
            <a:ext cx="5226902" cy="4697615"/>
          </a:xfrm>
          <a:prstGeom prst="rect">
            <a:avLst/>
          </a:prstGeom>
        </p:spPr>
      </p:pic>
    </p:spTree>
    <p:extLst>
      <p:ext uri="{BB962C8B-B14F-4D97-AF65-F5344CB8AC3E}">
        <p14:creationId xmlns:p14="http://schemas.microsoft.com/office/powerpoint/2010/main" val="551477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3952" y="1890372"/>
            <a:ext cx="10547033" cy="7478970"/>
          </a:xfrm>
          <a:prstGeom prst="rect">
            <a:avLst/>
          </a:prstGeom>
        </p:spPr>
        <p:txBody>
          <a:bodyPr wrap="square">
            <a:spAutoFit/>
          </a:bodyPr>
          <a:lstStyle/>
          <a:p>
            <a:pPr algn="l" rtl="0"/>
            <a:r>
              <a:rPr lang="es-ES" sz="2000" b="1" i="0" u="sng" baseline="0" dirty="0">
                <a:solidFill>
                  <a:srgbClr val="FFC000"/>
                </a:solidFill>
                <a:latin typeface="Quattrocento Sans" panose="020B0502050000020003" pitchFamily="34" charset="0"/>
                <a:ea typeface="Calibri" panose="020F0502020204030204" pitchFamily="34" charset="0"/>
                <a:cs typeface="Calibri" panose="020F0502020204030204" pitchFamily="34" charset="0"/>
              </a:rPr>
              <a:t>RAEHK contra </a:t>
            </a:r>
            <a:r>
              <a:rPr lang="es-ES" sz="2000" b="1" i="0" u="sng" baseline="0" dirty="0" err="1">
                <a:solidFill>
                  <a:srgbClr val="FFC000"/>
                </a:solidFill>
                <a:latin typeface="Quattrocento Sans" panose="020B0502050000020003" pitchFamily="34" charset="0"/>
                <a:ea typeface="Calibri" panose="020F0502020204030204" pitchFamily="34" charset="0"/>
                <a:cs typeface="Calibri" panose="020F0502020204030204" pitchFamily="34" charset="0"/>
              </a:rPr>
              <a:t>Huang</a:t>
            </a:r>
            <a:r>
              <a:rPr lang="es-ES" sz="2000" b="1" i="0" u="sng" baseline="0" dirty="0">
                <a:solidFill>
                  <a:srgbClr val="FFC000"/>
                </a:solidFill>
                <a:latin typeface="Quattrocento Sans" panose="020B0502050000020003" pitchFamily="34" charset="0"/>
                <a:ea typeface="Calibri" panose="020F0502020204030204" pitchFamily="34" charset="0"/>
                <a:cs typeface="Calibri" panose="020F0502020204030204" pitchFamily="34" charset="0"/>
              </a:rPr>
              <a:t> </a:t>
            </a:r>
            <a:r>
              <a:rPr lang="es-ES" sz="2000" b="1" i="0" u="sng" baseline="0" dirty="0" err="1">
                <a:solidFill>
                  <a:srgbClr val="FFC000"/>
                </a:solidFill>
                <a:latin typeface="Quattrocento Sans" panose="020B0502050000020003" pitchFamily="34" charset="0"/>
                <a:ea typeface="Calibri" panose="020F0502020204030204" pitchFamily="34" charset="0"/>
                <a:cs typeface="Calibri" panose="020F0502020204030204" pitchFamily="34" charset="0"/>
              </a:rPr>
              <a:t>Zengxuan</a:t>
            </a:r>
            <a:r>
              <a:rPr lang="es-ES" sz="2000" b="1" i="0" u="sng" baseline="0" dirty="0">
                <a:solidFill>
                  <a:srgbClr val="FFC000"/>
                </a:solidFill>
                <a:latin typeface="Quattrocento Sans" panose="020B0502050000020003" pitchFamily="34" charset="0"/>
                <a:ea typeface="Calibri" panose="020F0502020204030204" pitchFamily="34" charset="0"/>
                <a:cs typeface="Calibri" panose="020F0502020204030204" pitchFamily="34" charset="0"/>
              </a:rPr>
              <a:t>; Expediente Penal DCCC240/2019 del Tribunal de Distrito de Hong Kong.</a:t>
            </a:r>
            <a:r>
              <a:rPr lang="es-ES" sz="2000" b="0" i="0" u="none" baseline="0" dirty="0">
                <a:solidFill>
                  <a:srgbClr val="FFC000"/>
                </a:solidFill>
                <a:latin typeface="Quattrocento Sans" panose="020B0502050000020003" pitchFamily="34" charset="0"/>
                <a:ea typeface="Calibri" panose="020F0502020204030204" pitchFamily="34" charset="0"/>
                <a:cs typeface="Calibri" panose="020F0502020204030204" pitchFamily="34" charset="0"/>
              </a:rPr>
              <a:t> </a:t>
            </a:r>
            <a:r>
              <a:rPr lang="es-ES" sz="2000" b="0" i="0" u="none" baseline="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En 2018, funcionarios de aduanas </a:t>
            </a:r>
            <a:r>
              <a:rPr lang="es-ES" sz="2000" b="1" i="0" u="sng" baseline="0" dirty="0">
                <a:solidFill>
                  <a:srgbClr val="FFC000"/>
                </a:solidFill>
                <a:latin typeface="Quattrocento Sans" panose="020B0502050000020003" pitchFamily="34" charset="0"/>
                <a:ea typeface="Calibri" panose="020F0502020204030204" pitchFamily="34" charset="0"/>
                <a:cs typeface="Calibri" panose="020F0502020204030204" pitchFamily="34" charset="0"/>
              </a:rPr>
              <a:t>interceptaron ocho cajas que contenían 65 kg de escamas de pangolín </a:t>
            </a:r>
            <a:r>
              <a:rPr lang="es-ES" sz="2000" b="0" i="0" u="none" baseline="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y las entregaron en una dirección bajo vigilancia. El acusado fue declarado culpable de conspiración para importar mercancías no declaradas y condenado a 48 meses de prisión, reducidos a 32 meses por declararse culpable.</a:t>
            </a:r>
          </a:p>
          <a:p>
            <a:endParaRPr lang="es-ES" sz="200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endParaRPr>
          </a:p>
          <a:p>
            <a:pPr algn="l" rtl="0"/>
            <a:r>
              <a:rPr lang="es-ES" sz="2000" b="0" i="0" u="none" baseline="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El tribunal del condado de </a:t>
            </a:r>
            <a:r>
              <a:rPr lang="es-ES" sz="2000" b="0" i="0" u="none" baseline="0" dirty="0" err="1">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Longling</a:t>
            </a:r>
            <a:r>
              <a:rPr lang="es-ES" sz="2000" b="0" i="0" u="none" baseline="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en la provincia de Yunnan, condenó a </a:t>
            </a:r>
            <a:r>
              <a:rPr lang="es-ES" sz="2000" b="0" i="0" u="none" baseline="0" dirty="0" err="1">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Ning</a:t>
            </a:r>
            <a:r>
              <a:rPr lang="es-ES" sz="2000" b="0" i="0" u="none" baseline="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a:t>
            </a:r>
            <a:r>
              <a:rPr lang="es-ES" sz="2000" b="0" i="0" u="none" baseline="0" dirty="0" err="1">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Deliu</a:t>
            </a:r>
            <a:r>
              <a:rPr lang="es-ES" sz="2000" b="0" i="0" u="none" baseline="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a un mes de prisión y una multa de 3000 yuanes. El automóvil de </a:t>
            </a:r>
            <a:r>
              <a:rPr lang="es-ES" sz="2000" b="0" i="0" u="none" baseline="0" dirty="0" err="1">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Ning</a:t>
            </a:r>
            <a:r>
              <a:rPr lang="es-ES" sz="2000" b="0" i="0" u="none" baseline="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fue detenido en un puesto de control de la policía fronteriza en el condado de </a:t>
            </a:r>
            <a:r>
              <a:rPr lang="es-ES" sz="2000" b="0" i="0" u="none" baseline="0" dirty="0" err="1">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Longling</a:t>
            </a:r>
            <a:r>
              <a:rPr lang="es-ES" sz="2000" b="0" i="0" u="none" baseline="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y </a:t>
            </a:r>
            <a:r>
              <a:rPr lang="es-ES" sz="2000" b="1" i="0" u="sng" baseline="0" dirty="0">
                <a:solidFill>
                  <a:srgbClr val="FFC000"/>
                </a:solidFill>
                <a:latin typeface="Quattrocento Sans" panose="020B0502050000020003" pitchFamily="34" charset="0"/>
                <a:ea typeface="Calibri" panose="020F0502020204030204" pitchFamily="34" charset="0"/>
                <a:cs typeface="Calibri" panose="020F0502020204030204" pitchFamily="34" charset="0"/>
              </a:rPr>
              <a:t>se encontró una bolsa con 134 gramos de escamas de pangolín malayo.</a:t>
            </a:r>
            <a:r>
              <a:rPr lang="es-ES" sz="2000" b="0" i="0" u="none" baseline="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El valor de las escamas ascendía a 23 782 yuanes. Número de expediente:（2021）</a:t>
            </a:r>
            <a:r>
              <a:rPr lang="es-ES" sz="2000" b="0" i="0" u="none" baseline="0" dirty="0">
                <a:solidFill>
                  <a:schemeClr val="bg2">
                    <a:lumMod val="20000"/>
                    <a:lumOff val="80000"/>
                  </a:schemeClr>
                </a:solidFill>
                <a:latin typeface="Quattrocento Sans" panose="020B0502050000020003" pitchFamily="34" charset="0"/>
                <a:cs typeface="Calibri" panose="020F0502020204030204" pitchFamily="34" charset="0"/>
              </a:rPr>
              <a:t>云</a:t>
            </a:r>
            <a:r>
              <a:rPr lang="es-ES" sz="2000" b="0" i="0" u="none" baseline="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0523</a:t>
            </a:r>
            <a:r>
              <a:rPr lang="es-ES" sz="2000" b="0" i="0" u="none" baseline="0" dirty="0">
                <a:solidFill>
                  <a:schemeClr val="bg2">
                    <a:lumMod val="20000"/>
                    <a:lumOff val="80000"/>
                  </a:schemeClr>
                </a:solidFill>
                <a:latin typeface="Quattrocento Sans" panose="020B0502050000020003" pitchFamily="34" charset="0"/>
                <a:cs typeface="Calibri" panose="020F0502020204030204" pitchFamily="34" charset="0"/>
              </a:rPr>
              <a:t>刑初</a:t>
            </a:r>
            <a:r>
              <a:rPr lang="es-ES" sz="2000" b="0" i="0" u="none" baseline="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15</a:t>
            </a:r>
            <a:r>
              <a:rPr lang="es-ES" sz="2000" b="0" i="0" u="none" baseline="0" dirty="0">
                <a:solidFill>
                  <a:schemeClr val="bg2">
                    <a:lumMod val="20000"/>
                    <a:lumOff val="80000"/>
                  </a:schemeClr>
                </a:solidFill>
                <a:latin typeface="Quattrocento Sans" panose="020B0502050000020003" pitchFamily="34" charset="0"/>
                <a:cs typeface="Calibri" panose="020F0502020204030204" pitchFamily="34" charset="0"/>
              </a:rPr>
              <a:t>号</a:t>
            </a:r>
            <a:endParaRPr lang="es-ES" altLang="en-US" sz="2000" dirty="0">
              <a:solidFill>
                <a:schemeClr val="bg2">
                  <a:lumMod val="20000"/>
                  <a:lumOff val="80000"/>
                </a:schemeClr>
              </a:solidFill>
              <a:latin typeface="Quattrocento Sans" panose="020B0502050000020003" pitchFamily="34" charset="0"/>
              <a:cs typeface="Calibri" panose="020F0502020204030204" pitchFamily="34" charset="0"/>
            </a:endParaRPr>
          </a:p>
          <a:p>
            <a:pPr algn="l" rtl="0"/>
            <a:br>
              <a:rPr lang="es-ES" sz="2000" dirty="0">
                <a:solidFill>
                  <a:schemeClr val="bg2">
                    <a:lumMod val="20000"/>
                    <a:lumOff val="80000"/>
                  </a:schemeClr>
                </a:solidFill>
                <a:latin typeface="Quattrocento Sans" panose="020B0502050000020003" pitchFamily="34" charset="0"/>
                <a:cs typeface="Calibri" panose="020F0502020204030204" pitchFamily="34" charset="0"/>
              </a:rPr>
            </a:br>
            <a:r>
              <a:rPr lang="es-ES" sz="2000" b="0" i="0" u="none" baseline="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El tribunal de la ciudad de </a:t>
            </a:r>
            <a:r>
              <a:rPr lang="es-ES" sz="2000" b="0" i="0" u="none" baseline="0" dirty="0" err="1">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Guangxing</a:t>
            </a:r>
            <a:r>
              <a:rPr lang="es-ES" sz="2000" b="0" i="0" u="none" baseline="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en la región autónoma de </a:t>
            </a:r>
            <a:r>
              <a:rPr lang="es-ES" sz="2000" b="0" i="0" u="none" baseline="0" dirty="0" err="1">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Guangxi</a:t>
            </a:r>
            <a:r>
              <a:rPr lang="es-ES" sz="2000" b="0" i="0" u="none" baseline="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condenó al vietnamita </a:t>
            </a:r>
            <a:r>
              <a:rPr lang="es-ES" sz="2000" b="0" i="0" u="none" baseline="0" dirty="0" err="1">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Phạm</a:t>
            </a:r>
            <a:r>
              <a:rPr lang="es-ES" sz="2000" b="0" i="0" u="none" baseline="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a:t>
            </a:r>
            <a:r>
              <a:rPr lang="es-ES" sz="2000" b="0" i="0" u="none" baseline="0" dirty="0" err="1">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Văn</a:t>
            </a:r>
            <a:r>
              <a:rPr lang="es-ES" sz="2000" b="0" i="0" u="none" baseline="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a:t>
            </a:r>
            <a:r>
              <a:rPr lang="es-ES" sz="2000" b="0" i="0" u="none" baseline="0" dirty="0" err="1">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Vũ</a:t>
            </a:r>
            <a:r>
              <a:rPr lang="es-ES" sz="2000" b="0" i="0" u="none" baseline="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a 3 años de prisión y a una multa de 30 000 yuanes por contrabando. </a:t>
            </a:r>
            <a:r>
              <a:rPr lang="es-ES" sz="2000" b="0" i="0" u="none" baseline="0" dirty="0" err="1">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Phạm</a:t>
            </a:r>
            <a:r>
              <a:rPr lang="es-ES" sz="2000" b="0" i="0" u="none" baseline="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fue detenido tras </a:t>
            </a:r>
            <a:r>
              <a:rPr lang="es-ES" sz="2000" b="1" i="0" u="sng" baseline="0" dirty="0">
                <a:solidFill>
                  <a:srgbClr val="FFC000"/>
                </a:solidFill>
                <a:latin typeface="Quattrocento Sans" panose="020B0502050000020003" pitchFamily="34" charset="0"/>
                <a:ea typeface="Calibri" panose="020F0502020204030204" pitchFamily="34" charset="0"/>
                <a:cs typeface="Calibri" panose="020F0502020204030204" pitchFamily="34" charset="0"/>
              </a:rPr>
              <a:t>cruzar la frontera entre Vietnam y China con 30,15 kg de escamas de pangolín malayo</a:t>
            </a:r>
            <a:r>
              <a:rPr lang="es-ES" sz="2000" b="0" i="0" u="none" baseline="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El valor de las escamas se estimó en 562 800 yuanes. </a:t>
            </a:r>
            <a:r>
              <a:rPr lang="es-ES" sz="2000" b="0" i="0" u="none" baseline="0" dirty="0" err="1">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Phạm</a:t>
            </a:r>
            <a:r>
              <a:rPr lang="es-ES" sz="2000" b="0" i="0" u="none" baseline="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trabajaba por cuenta de dos cómplices chinos. Número de expediente:（2021）</a:t>
            </a:r>
            <a:r>
              <a:rPr lang="es-ES" sz="2000" b="0" i="0" u="none" baseline="0" dirty="0">
                <a:solidFill>
                  <a:schemeClr val="bg2">
                    <a:lumMod val="20000"/>
                    <a:lumOff val="80000"/>
                  </a:schemeClr>
                </a:solidFill>
                <a:latin typeface="Quattrocento Sans" panose="020B0502050000020003" pitchFamily="34" charset="0"/>
                <a:cs typeface="Calibri" panose="020F0502020204030204" pitchFamily="34" charset="0"/>
              </a:rPr>
              <a:t>桂</a:t>
            </a:r>
            <a:r>
              <a:rPr lang="es-ES" sz="2000" b="0" i="0" u="none" baseline="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0681</a:t>
            </a:r>
            <a:r>
              <a:rPr lang="es-ES" sz="2000" b="0" i="0" u="none" baseline="0" dirty="0">
                <a:solidFill>
                  <a:schemeClr val="bg2">
                    <a:lumMod val="20000"/>
                    <a:lumOff val="80000"/>
                  </a:schemeClr>
                </a:solidFill>
                <a:latin typeface="Quattrocento Sans" panose="020B0502050000020003" pitchFamily="34" charset="0"/>
                <a:cs typeface="Calibri" panose="020F0502020204030204" pitchFamily="34" charset="0"/>
              </a:rPr>
              <a:t>刑初</a:t>
            </a:r>
            <a:r>
              <a:rPr lang="es-ES" sz="2000" b="0" i="0" u="none" baseline="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4</a:t>
            </a:r>
            <a:r>
              <a:rPr lang="es-ES" sz="2000" b="0" i="0" u="none" baseline="0" dirty="0">
                <a:solidFill>
                  <a:schemeClr val="bg2">
                    <a:lumMod val="20000"/>
                    <a:lumOff val="80000"/>
                  </a:schemeClr>
                </a:solidFill>
                <a:latin typeface="Quattrocento Sans" panose="020B0502050000020003" pitchFamily="34" charset="0"/>
                <a:cs typeface="Calibri" panose="020F0502020204030204" pitchFamily="34" charset="0"/>
              </a:rPr>
              <a:t>号</a:t>
            </a:r>
          </a:p>
          <a:p>
            <a:pPr algn="l" rtl="0"/>
            <a:br>
              <a:rPr lang="es-ES" sz="2000" dirty="0">
                <a:solidFill>
                  <a:schemeClr val="bg2">
                    <a:lumMod val="20000"/>
                    <a:lumOff val="80000"/>
                  </a:schemeClr>
                </a:solidFill>
                <a:latin typeface="Quattrocento Sans" panose="020B0502050000020003" pitchFamily="34" charset="0"/>
                <a:cs typeface="Calibri" panose="020F0502020204030204" pitchFamily="34" charset="0"/>
              </a:rPr>
            </a:br>
            <a:r>
              <a:rPr lang="es-ES" sz="2000" b="0" i="0" u="none" baseline="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El Tribunal del Distrito de </a:t>
            </a:r>
            <a:r>
              <a:rPr lang="es-ES" sz="2000" b="0" i="0" u="none" baseline="0" dirty="0" err="1">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Cuiping</a:t>
            </a:r>
            <a:r>
              <a:rPr lang="es-ES" sz="2000" b="0" i="0" u="none" baseline="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de la ciudad de </a:t>
            </a:r>
            <a:r>
              <a:rPr lang="es-ES" sz="2000" b="0" i="0" u="none" baseline="0" dirty="0" err="1">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Yibin</a:t>
            </a:r>
            <a:r>
              <a:rPr lang="es-ES" sz="2000" b="0" i="0" u="none" baseline="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provincia de Sichuan, condenó a </a:t>
            </a:r>
            <a:r>
              <a:rPr lang="es-ES" sz="2000" b="0" i="0" u="none" baseline="0" dirty="0" err="1">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Xiong</a:t>
            </a:r>
            <a:r>
              <a:rPr lang="es-ES" sz="2000" b="0" i="0" u="none" baseline="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a:t>
            </a:r>
            <a:r>
              <a:rPr lang="es-ES" sz="2000" b="0" i="0" u="none" baseline="0" dirty="0" err="1">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Yiping</a:t>
            </a:r>
            <a:r>
              <a:rPr lang="es-ES" sz="2000" b="0" i="0" u="none" baseline="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a seis meses de prisión, con suspensión de la pena durante un año, y a una multa de 2000 yuanes. </a:t>
            </a:r>
            <a:r>
              <a:rPr lang="es-ES" sz="2000" b="0" i="0" u="none" baseline="0" dirty="0" err="1">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Xiong</a:t>
            </a:r>
            <a:r>
              <a:rPr lang="es-ES" sz="2000" b="0" i="0" u="none" baseline="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a:t>
            </a:r>
            <a:r>
              <a:rPr lang="es-ES" sz="2000" b="1" i="0" u="sng" baseline="0" dirty="0">
                <a:solidFill>
                  <a:srgbClr val="FFC000"/>
                </a:solidFill>
                <a:latin typeface="Quattrocento Sans" panose="020B0502050000020003" pitchFamily="34" charset="0"/>
                <a:ea typeface="Calibri" panose="020F0502020204030204" pitchFamily="34" charset="0"/>
                <a:cs typeface="Calibri" panose="020F0502020204030204" pitchFamily="34" charset="0"/>
              </a:rPr>
              <a:t>vendía escamas de pangolín procesadas en su farmacia</a:t>
            </a:r>
            <a:r>
              <a:rPr lang="es-ES" sz="2000" b="0" i="0" u="none" baseline="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 Las compraba a 7 yuanes por gramo y las revendía a entre 10 y 14 yuanes por gramo. Vendió 38 gramos antes de su detención. Número de expediente:（2021）</a:t>
            </a:r>
            <a:r>
              <a:rPr lang="es-ES" sz="2000" b="0" i="0" u="none" baseline="0" dirty="0">
                <a:solidFill>
                  <a:schemeClr val="bg2">
                    <a:lumMod val="20000"/>
                    <a:lumOff val="80000"/>
                  </a:schemeClr>
                </a:solidFill>
                <a:latin typeface="Quattrocento Sans" panose="020B0502050000020003" pitchFamily="34" charset="0"/>
                <a:cs typeface="Calibri" panose="020F0502020204030204" pitchFamily="34" charset="0"/>
              </a:rPr>
              <a:t>川</a:t>
            </a:r>
            <a:r>
              <a:rPr lang="es-ES" sz="2000" b="0" i="0" u="none" baseline="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1502</a:t>
            </a:r>
            <a:r>
              <a:rPr lang="es-ES" sz="2000" b="0" i="0" u="none" baseline="0" dirty="0">
                <a:solidFill>
                  <a:schemeClr val="bg2">
                    <a:lumMod val="20000"/>
                    <a:lumOff val="80000"/>
                  </a:schemeClr>
                </a:solidFill>
                <a:latin typeface="Quattrocento Sans" panose="020B0502050000020003" pitchFamily="34" charset="0"/>
                <a:cs typeface="Calibri" panose="020F0502020204030204" pitchFamily="34" charset="0"/>
              </a:rPr>
              <a:t>刑初</a:t>
            </a:r>
            <a:r>
              <a:rPr lang="es-ES" sz="2000" b="0" i="0" u="none" baseline="0" dirty="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t>109</a:t>
            </a:r>
            <a:r>
              <a:rPr lang="es-ES" sz="2000" b="0" i="0" u="none" baseline="0" dirty="0">
                <a:solidFill>
                  <a:schemeClr val="bg2">
                    <a:lumMod val="20000"/>
                    <a:lumOff val="80000"/>
                  </a:schemeClr>
                </a:solidFill>
                <a:latin typeface="Quattrocento Sans" panose="020B0502050000020003" pitchFamily="34" charset="0"/>
                <a:cs typeface="Calibri" panose="020F0502020204030204" pitchFamily="34" charset="0"/>
              </a:rPr>
              <a:t>号</a:t>
            </a:r>
            <a:endParaRPr lang="es-ES" altLang="en-US" sz="2000" dirty="0">
              <a:solidFill>
                <a:schemeClr val="bg2">
                  <a:lumMod val="20000"/>
                  <a:lumOff val="80000"/>
                </a:schemeClr>
              </a:solidFill>
              <a:latin typeface="Quattrocento Sans" panose="020B0502050000020003" pitchFamily="34" charset="0"/>
              <a:cs typeface="Calibri" panose="020F0502020204030204" pitchFamily="34" charset="0"/>
            </a:endParaRPr>
          </a:p>
        </p:txBody>
      </p:sp>
      <p:pic>
        <p:nvPicPr>
          <p:cNvPr id="1026" name="Picture 2" descr="Escamas de pangolín | Dos detenidos con escamas de pangolín por un valor de 500 000 rupias  - Telegraph India">
            <a:extLst>
              <a:ext uri="{FF2B5EF4-FFF2-40B4-BE49-F238E27FC236}">
                <a16:creationId xmlns:a16="http://schemas.microsoft.com/office/drawing/2014/main" id="{80B6D6E8-1F19-5575-721C-AEF9FA747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15813" y="2371725"/>
            <a:ext cx="4989195" cy="27717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cautan el segundo cargamento de 12 toneladas de escamas de pangolín en menos de una semana | The Straits Times">
            <a:extLst>
              <a:ext uri="{FF2B5EF4-FFF2-40B4-BE49-F238E27FC236}">
                <a16:creationId xmlns:a16="http://schemas.microsoft.com/office/drawing/2014/main" id="{26B117D9-D2E0-2A20-D7B9-34D0FD200A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52132" y="5686425"/>
            <a:ext cx="5052876" cy="336858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FD607F4D-032F-81B5-13FE-9983BA316902}"/>
              </a:ext>
            </a:extLst>
          </p:cNvPr>
          <p:cNvSpPr>
            <a:spLocks noGrp="1"/>
          </p:cNvSpPr>
          <p:nvPr>
            <p:ph type="title"/>
          </p:nvPr>
        </p:nvSpPr>
        <p:spPr>
          <a:xfrm>
            <a:off x="1257300" y="575634"/>
            <a:ext cx="15773400" cy="1016419"/>
          </a:xfrm>
        </p:spPr>
        <p:txBody>
          <a:bodyPr>
            <a:noAutofit/>
          </a:bodyPr>
          <a:lstStyle/>
          <a:p>
            <a:pPr rtl="0"/>
            <a:r>
              <a:rPr lang="es" sz="6000" b="1" i="0" u="none" baseline="0">
                <a:solidFill>
                  <a:schemeClr val="tx1"/>
                </a:solidFill>
                <a:latin typeface="Quattrocento Sans" panose="020B0502050000020003" pitchFamily="34" charset="0"/>
                <a:ea typeface="Calibri" panose="020F0502020204030204" pitchFamily="34" charset="0"/>
                <a:cs typeface="Calibri" panose="020F0502020204030204" pitchFamily="34" charset="0"/>
              </a:rPr>
              <a:t>Casos recientes con pangolines</a:t>
            </a:r>
            <a:br>
              <a:rPr lang="es" sz="3600" b="1">
                <a:solidFill>
                  <a:schemeClr val="tx1"/>
                </a:solidFill>
                <a:latin typeface="Quattrocento Sans" panose="020B0502050000020003" pitchFamily="34" charset="0"/>
                <a:ea typeface="Calibri" panose="020F0502020204030204" pitchFamily="34" charset="0"/>
                <a:cs typeface="Calibri" panose="020F0502020204030204" pitchFamily="34" charset="0"/>
              </a:rPr>
            </a:br>
            <a:br>
              <a:rPr lang="es" sz="2400">
                <a:solidFill>
                  <a:schemeClr val="bg2">
                    <a:lumMod val="20000"/>
                    <a:lumOff val="80000"/>
                  </a:schemeClr>
                </a:solidFill>
                <a:latin typeface="Quattrocento Sans" panose="020B0502050000020003" pitchFamily="34" charset="0"/>
                <a:ea typeface="Calibri" panose="020F0502020204030204" pitchFamily="34" charset="0"/>
                <a:cs typeface="Calibri" panose="020F0502020204030204" pitchFamily="34" charset="0"/>
              </a:rPr>
            </a:br>
            <a:endParaRPr lang="es" sz="6000" dirty="0"/>
          </a:p>
        </p:txBody>
      </p:sp>
    </p:spTree>
    <p:extLst>
      <p:ext uri="{BB962C8B-B14F-4D97-AF65-F5344CB8AC3E}">
        <p14:creationId xmlns:p14="http://schemas.microsoft.com/office/powerpoint/2010/main" val="1281832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85924" y="2084745"/>
            <a:ext cx="15211893" cy="6524863"/>
          </a:xfrm>
          <a:prstGeom prst="rect">
            <a:avLst/>
          </a:prstGeom>
        </p:spPr>
        <p:txBody>
          <a:bodyPr wrap="square">
            <a:spAutoFit/>
          </a:bodyPr>
          <a:lstStyle/>
          <a:p>
            <a:pPr algn="l" rtl="0"/>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Dr. Gary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Ades</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Jefe de Fauna,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Kadoorie</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Farm</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and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Botanic</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Garden, Hong Kong.</a:t>
            </a:r>
            <a:endParaRPr lang="es-ES" sz="2200" dirty="0">
              <a:solidFill>
                <a:schemeClr val="bg1">
                  <a:lumMod val="20000"/>
                  <a:lumOff val="80000"/>
                </a:schemeClr>
              </a:solidFill>
              <a:latin typeface="Quattrocento Sans" panose="020B0502050000020003" pitchFamily="34" charset="0"/>
              <a:cs typeface="Calibri" panose="020F0502020204030204" pitchFamily="34" charset="0"/>
            </a:endParaRPr>
          </a:p>
          <a:p>
            <a:endParaRPr lang="es-ES" sz="2200" dirty="0">
              <a:solidFill>
                <a:schemeClr val="bg1">
                  <a:lumMod val="20000"/>
                  <a:lumOff val="80000"/>
                </a:schemeClr>
              </a:solidFill>
              <a:latin typeface="Quattrocento Sans" panose="020B0502050000020003" pitchFamily="34" charset="0"/>
              <a:cs typeface="Calibri" panose="020F0502020204030204" pitchFamily="34" charset="0"/>
            </a:endParaRPr>
          </a:p>
          <a:p>
            <a:pPr algn="l" rtl="0"/>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Challender</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D.,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Nguyễn</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Văn</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T.,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Shepherd</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C.,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Krishnasamy</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K., Wang, A., Lee, B.,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Panjang</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E.,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Fletcher</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L.,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Heng</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S.,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Seah</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Han Ming, J.,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Olsson</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A.,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Nguyễn</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Thế</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Trường</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A.,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Nguyễn</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Văn</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Q. y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Chung</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Y. (2014). </a:t>
            </a:r>
            <a:r>
              <a:rPr lang="es-ES" sz="2200" b="0" i="1" u="none" baseline="0" dirty="0" err="1">
                <a:solidFill>
                  <a:schemeClr val="bg1">
                    <a:lumMod val="20000"/>
                    <a:lumOff val="80000"/>
                  </a:schemeClr>
                </a:solidFill>
                <a:latin typeface="Quattrocento Sans" panose="020B0502050000020003" pitchFamily="34" charset="0"/>
                <a:cs typeface="Calibri" panose="020F0502020204030204" pitchFamily="34" charset="0"/>
              </a:rPr>
              <a:t>Manis</a:t>
            </a:r>
            <a:r>
              <a:rPr lang="es-ES" sz="2200" b="0" i="1" u="none" baseline="0" dirty="0">
                <a:solidFill>
                  <a:schemeClr val="bg1">
                    <a:lumMod val="20000"/>
                    <a:lumOff val="80000"/>
                  </a:schemeClr>
                </a:solidFill>
                <a:latin typeface="Quattrocento Sans" panose="020B0502050000020003" pitchFamily="34" charset="0"/>
                <a:cs typeface="Calibri" panose="020F0502020204030204" pitchFamily="34" charset="0"/>
              </a:rPr>
              <a:t> </a:t>
            </a:r>
            <a:r>
              <a:rPr lang="es-ES" sz="2200" b="0" i="1" u="none" baseline="0" dirty="0" err="1">
                <a:solidFill>
                  <a:schemeClr val="bg1">
                    <a:lumMod val="20000"/>
                    <a:lumOff val="80000"/>
                  </a:schemeClr>
                </a:solidFill>
                <a:latin typeface="Quattrocento Sans" panose="020B0502050000020003" pitchFamily="34" charset="0"/>
                <a:cs typeface="Calibri" panose="020F0502020204030204" pitchFamily="34" charset="0"/>
              </a:rPr>
              <a:t>javanica</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Lista Roja de Especies Amenazadas de la UICN 2014: e.T12763A45222303. </a:t>
            </a:r>
            <a:r>
              <a:rPr lang="es-ES" sz="2200" b="0" i="0" u="sng" baseline="0" dirty="0">
                <a:solidFill>
                  <a:schemeClr val="bg1">
                    <a:lumMod val="20000"/>
                    <a:lumOff val="80000"/>
                  </a:schemeClr>
                </a:solidFill>
                <a:latin typeface="Quattrocento Sans" panose="020B0502050000020003"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http://dx.doi.org/10.2305/IUCN.UK.2014-2.RLTS.T12763A45222303.en</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a:t>
            </a:r>
          </a:p>
          <a:p>
            <a:pPr algn="l" rtl="0"/>
            <a:br>
              <a:rPr lang="es-ES" sz="2200" dirty="0">
                <a:solidFill>
                  <a:schemeClr val="bg1">
                    <a:lumMod val="20000"/>
                    <a:lumOff val="80000"/>
                  </a:schemeClr>
                </a:solidFill>
                <a:latin typeface="Quattrocento Sans" panose="020B0502050000020003" pitchFamily="34" charset="0"/>
                <a:cs typeface="Calibri" panose="020F0502020204030204" pitchFamily="34" charset="0"/>
              </a:rPr>
            </a:b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Challender</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D. W. S.,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Harrop</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S. R. y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MacMillan</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D. C. (2015),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Understanding</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markets</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to</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conserve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trade-threatened</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species</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in CITES", </a:t>
            </a:r>
            <a:r>
              <a:rPr lang="es-ES" sz="2200" b="0" i="1" u="none" baseline="0" dirty="0" err="1">
                <a:solidFill>
                  <a:schemeClr val="bg1">
                    <a:lumMod val="20000"/>
                    <a:lumOff val="80000"/>
                  </a:schemeClr>
                </a:solidFill>
                <a:latin typeface="Quattrocento Sans" panose="020B0502050000020003" pitchFamily="34" charset="0"/>
                <a:cs typeface="Calibri" panose="020F0502020204030204" pitchFamily="34" charset="0"/>
              </a:rPr>
              <a:t>Biological</a:t>
            </a:r>
            <a:r>
              <a:rPr lang="es-ES" sz="2200" b="0" i="1" u="none" baseline="0" dirty="0">
                <a:solidFill>
                  <a:schemeClr val="bg1">
                    <a:lumMod val="20000"/>
                    <a:lumOff val="80000"/>
                  </a:schemeClr>
                </a:solidFill>
                <a:latin typeface="Quattrocento Sans" panose="020B0502050000020003" pitchFamily="34" charset="0"/>
                <a:cs typeface="Calibri" panose="020F0502020204030204" pitchFamily="34" charset="0"/>
              </a:rPr>
              <a:t> </a:t>
            </a:r>
            <a:r>
              <a:rPr lang="es-ES" sz="2200" b="0" i="1" u="none" baseline="0" dirty="0" err="1">
                <a:solidFill>
                  <a:schemeClr val="bg1">
                    <a:lumMod val="20000"/>
                    <a:lumOff val="80000"/>
                  </a:schemeClr>
                </a:solidFill>
                <a:latin typeface="Quattrocento Sans" panose="020B0502050000020003" pitchFamily="34" charset="0"/>
                <a:cs typeface="Calibri" panose="020F0502020204030204" pitchFamily="34" charset="0"/>
              </a:rPr>
              <a:t>Conservation</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187, pp. 249-259.</a:t>
            </a:r>
          </a:p>
          <a:p>
            <a:pPr algn="l" rtl="0"/>
            <a:br>
              <a:rPr lang="es-ES" sz="2200" dirty="0">
                <a:solidFill>
                  <a:schemeClr val="bg1">
                    <a:lumMod val="20000"/>
                    <a:lumOff val="80000"/>
                  </a:schemeClr>
                </a:solidFill>
                <a:latin typeface="Quattrocento Sans" panose="020B0502050000020003" pitchFamily="34" charset="0"/>
                <a:cs typeface="Calibri" panose="020F0502020204030204" pitchFamily="34" charset="0"/>
              </a:rPr>
            </a:b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Griffiths</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H. M.,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Ashton</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L. A., Walker, A. E., Hasan, F., Evans, T. A.,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Eggleton</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P.,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Parr</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C. L. y Sanders, N. (2018),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Ants</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are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the</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major</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agents</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of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resource</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removal</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from</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tropical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rainforests</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a:t>
            </a:r>
            <a:r>
              <a:rPr lang="es-ES" sz="2200" b="0" i="1" u="none" baseline="0" dirty="0" err="1">
                <a:solidFill>
                  <a:schemeClr val="bg1">
                    <a:lumMod val="20000"/>
                    <a:lumOff val="80000"/>
                  </a:schemeClr>
                </a:solidFill>
                <a:latin typeface="Quattrocento Sans" panose="020B0502050000020003" pitchFamily="34" charset="0"/>
                <a:cs typeface="Calibri" panose="020F0502020204030204" pitchFamily="34" charset="0"/>
              </a:rPr>
              <a:t>The</a:t>
            </a:r>
            <a:r>
              <a:rPr lang="es-ES" sz="2200" b="0" i="1" u="none" baseline="0" dirty="0">
                <a:solidFill>
                  <a:schemeClr val="bg1">
                    <a:lumMod val="20000"/>
                    <a:lumOff val="80000"/>
                  </a:schemeClr>
                </a:solidFill>
                <a:latin typeface="Quattrocento Sans" panose="020B0502050000020003" pitchFamily="34" charset="0"/>
                <a:cs typeface="Calibri" panose="020F0502020204030204" pitchFamily="34" charset="0"/>
              </a:rPr>
              <a:t> </a:t>
            </a:r>
            <a:r>
              <a:rPr lang="es-ES" sz="2200" b="0" i="1" u="none" baseline="0" dirty="0" err="1">
                <a:solidFill>
                  <a:schemeClr val="bg1">
                    <a:lumMod val="20000"/>
                    <a:lumOff val="80000"/>
                  </a:schemeClr>
                </a:solidFill>
                <a:latin typeface="Quattrocento Sans" panose="020B0502050000020003" pitchFamily="34" charset="0"/>
                <a:cs typeface="Calibri" panose="020F0502020204030204" pitchFamily="34" charset="0"/>
              </a:rPr>
              <a:t>Journal</a:t>
            </a:r>
            <a:r>
              <a:rPr lang="es-ES" sz="2200" b="0" i="1" u="none" baseline="0" dirty="0">
                <a:solidFill>
                  <a:schemeClr val="bg1">
                    <a:lumMod val="20000"/>
                    <a:lumOff val="80000"/>
                  </a:schemeClr>
                </a:solidFill>
                <a:latin typeface="Quattrocento Sans" panose="020B0502050000020003" pitchFamily="34" charset="0"/>
                <a:cs typeface="Calibri" panose="020F0502020204030204" pitchFamily="34" charset="0"/>
              </a:rPr>
              <a:t> of Animal </a:t>
            </a:r>
            <a:r>
              <a:rPr lang="es-ES" sz="2200" b="0" i="1" u="none" baseline="0" dirty="0" err="1">
                <a:solidFill>
                  <a:schemeClr val="bg1">
                    <a:lumMod val="20000"/>
                    <a:lumOff val="80000"/>
                  </a:schemeClr>
                </a:solidFill>
                <a:latin typeface="Quattrocento Sans" panose="020B0502050000020003" pitchFamily="34" charset="0"/>
                <a:cs typeface="Calibri" panose="020F0502020204030204" pitchFamily="34" charset="0"/>
              </a:rPr>
              <a:t>Ecology</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87 (1), pp. 293-300.</a:t>
            </a:r>
          </a:p>
          <a:p>
            <a:pPr indent="-685800" algn="l" rtl="0"/>
            <a:br>
              <a:rPr lang="es-ES" sz="2200" dirty="0">
                <a:solidFill>
                  <a:schemeClr val="bg1">
                    <a:lumMod val="20000"/>
                    <a:lumOff val="80000"/>
                  </a:schemeClr>
                </a:solidFill>
                <a:latin typeface="Quattrocento Sans" panose="020B0502050000020003" pitchFamily="34" charset="0"/>
                <a:cs typeface="Calibri" panose="020F0502020204030204" pitchFamily="34" charset="0"/>
              </a:rPr>
            </a:br>
            <a:br>
              <a:rPr lang="es-ES" sz="2200" dirty="0">
                <a:solidFill>
                  <a:schemeClr val="bg1">
                    <a:lumMod val="20000"/>
                    <a:lumOff val="80000"/>
                  </a:schemeClr>
                </a:solidFill>
                <a:latin typeface="Quattrocento Sans" panose="020B0502050000020003" pitchFamily="34" charset="0"/>
                <a:cs typeface="Calibri" panose="020F0502020204030204" pitchFamily="34" charset="0"/>
              </a:rPr>
            </a:b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Yan</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D.,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Zeng</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X.,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Jia</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M.,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Guo</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X.,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Deng</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S., Tao, L.,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Huang</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X., Li, B.,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Huang</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C., Que, T., Li, K.,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Liang</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W.,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Zhao</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Y.,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Liang</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X.,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Zhong</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Y.,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Platto</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S. y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Choo</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S. (2021),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Successful</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captive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breeding</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of a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Malayan</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pangolin</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population</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to</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the</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third</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filial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generation</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a:t>
            </a:r>
            <a:r>
              <a:rPr lang="es-ES" sz="2200" b="0" i="1" u="none" baseline="0" dirty="0" err="1">
                <a:solidFill>
                  <a:schemeClr val="bg1">
                    <a:lumMod val="20000"/>
                    <a:lumOff val="80000"/>
                  </a:schemeClr>
                </a:solidFill>
                <a:latin typeface="Quattrocento Sans" panose="020B0502050000020003" pitchFamily="34" charset="0"/>
                <a:cs typeface="Calibri" panose="020F0502020204030204" pitchFamily="34" charset="0"/>
              </a:rPr>
              <a:t>Communications</a:t>
            </a:r>
            <a:r>
              <a:rPr lang="es-ES" sz="2200" b="0" i="1" u="none" baseline="0" dirty="0">
                <a:solidFill>
                  <a:schemeClr val="bg1">
                    <a:lumMod val="20000"/>
                    <a:lumOff val="80000"/>
                  </a:schemeClr>
                </a:solidFill>
                <a:latin typeface="Quattrocento Sans" panose="020B0502050000020003" pitchFamily="34" charset="0"/>
                <a:cs typeface="Calibri" panose="020F0502020204030204" pitchFamily="34" charset="0"/>
              </a:rPr>
              <a:t> </a:t>
            </a:r>
            <a:r>
              <a:rPr lang="es-ES" sz="2200" b="0" i="1" u="none" baseline="0" dirty="0" err="1">
                <a:solidFill>
                  <a:schemeClr val="bg1">
                    <a:lumMod val="20000"/>
                    <a:lumOff val="80000"/>
                  </a:schemeClr>
                </a:solidFill>
                <a:latin typeface="Quattrocento Sans" panose="020B0502050000020003" pitchFamily="34" charset="0"/>
                <a:cs typeface="Calibri" panose="020F0502020204030204" pitchFamily="34" charset="0"/>
              </a:rPr>
              <a:t>Biology</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4 (1), pp. 1212-1212.</a:t>
            </a:r>
          </a:p>
          <a:p>
            <a:pPr algn="l" rtl="0"/>
            <a:br>
              <a:rPr lang="es-ES" sz="2200" dirty="0">
                <a:solidFill>
                  <a:schemeClr val="bg1">
                    <a:lumMod val="20000"/>
                    <a:lumOff val="80000"/>
                  </a:schemeClr>
                </a:solidFill>
                <a:latin typeface="Quattrocento Sans" panose="020B0502050000020003" pitchFamily="34" charset="0"/>
                <a:cs typeface="Calibri" panose="020F0502020204030204" pitchFamily="34" charset="0"/>
              </a:rPr>
            </a:b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Zhou</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Z. M.,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Zhou</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Y.,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Newman</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C. y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Macdonald</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D.W., 2014.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Scaling</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up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pangolin</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a:t>
            </a:r>
            <a:r>
              <a:rPr lang="es-ES" sz="2200" b="0" i="0" u="none" baseline="0" dirty="0" err="1">
                <a:solidFill>
                  <a:schemeClr val="bg1">
                    <a:lumMod val="20000"/>
                    <a:lumOff val="80000"/>
                  </a:schemeClr>
                </a:solidFill>
                <a:latin typeface="Quattrocento Sans" panose="020B0502050000020003" pitchFamily="34" charset="0"/>
                <a:cs typeface="Calibri" panose="020F0502020204030204" pitchFamily="34" charset="0"/>
              </a:rPr>
              <a:t>protection</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in China", </a:t>
            </a:r>
            <a:r>
              <a:rPr lang="es-ES" sz="2200" b="0" i="1" u="none" baseline="0" dirty="0" err="1">
                <a:solidFill>
                  <a:schemeClr val="bg1">
                    <a:lumMod val="20000"/>
                    <a:lumOff val="80000"/>
                  </a:schemeClr>
                </a:solidFill>
                <a:latin typeface="Quattrocento Sans" panose="020B0502050000020003" pitchFamily="34" charset="0"/>
                <a:cs typeface="Calibri" panose="020F0502020204030204" pitchFamily="34" charset="0"/>
              </a:rPr>
              <a:t>Frontiers</a:t>
            </a:r>
            <a:r>
              <a:rPr lang="es-ES" sz="2200" b="0" i="1" u="none" baseline="0" dirty="0">
                <a:solidFill>
                  <a:schemeClr val="bg1">
                    <a:lumMod val="20000"/>
                    <a:lumOff val="80000"/>
                  </a:schemeClr>
                </a:solidFill>
                <a:latin typeface="Quattrocento Sans" panose="020B0502050000020003" pitchFamily="34" charset="0"/>
                <a:cs typeface="Calibri" panose="020F0502020204030204" pitchFamily="34" charset="0"/>
              </a:rPr>
              <a:t> in </a:t>
            </a:r>
            <a:r>
              <a:rPr lang="es-ES" sz="2200" b="0" i="1" u="none" baseline="0" dirty="0" err="1">
                <a:solidFill>
                  <a:schemeClr val="bg1">
                    <a:lumMod val="20000"/>
                    <a:lumOff val="80000"/>
                  </a:schemeClr>
                </a:solidFill>
                <a:latin typeface="Quattrocento Sans" panose="020B0502050000020003" pitchFamily="34" charset="0"/>
                <a:cs typeface="Calibri" panose="020F0502020204030204" pitchFamily="34" charset="0"/>
              </a:rPr>
              <a:t>Ecology</a:t>
            </a:r>
            <a:r>
              <a:rPr lang="es-ES" sz="2200" b="0" i="1" u="none" baseline="0" dirty="0">
                <a:solidFill>
                  <a:schemeClr val="bg1">
                    <a:lumMod val="20000"/>
                    <a:lumOff val="80000"/>
                  </a:schemeClr>
                </a:solidFill>
                <a:latin typeface="Quattrocento Sans" panose="020B0502050000020003" pitchFamily="34" charset="0"/>
                <a:cs typeface="Calibri" panose="020F0502020204030204" pitchFamily="34" charset="0"/>
              </a:rPr>
              <a:t> and </a:t>
            </a:r>
            <a:r>
              <a:rPr lang="es-ES" sz="2200" b="0" i="1" u="none" baseline="0" dirty="0" err="1">
                <a:solidFill>
                  <a:schemeClr val="bg1">
                    <a:lumMod val="20000"/>
                    <a:lumOff val="80000"/>
                  </a:schemeClr>
                </a:solidFill>
                <a:latin typeface="Quattrocento Sans" panose="020B0502050000020003" pitchFamily="34" charset="0"/>
                <a:cs typeface="Calibri" panose="020F0502020204030204" pitchFamily="34" charset="0"/>
              </a:rPr>
              <a:t>the</a:t>
            </a:r>
            <a:r>
              <a:rPr lang="es-ES" sz="2200" b="0" i="1" u="none" baseline="0" dirty="0">
                <a:solidFill>
                  <a:schemeClr val="bg1">
                    <a:lumMod val="20000"/>
                    <a:lumOff val="80000"/>
                  </a:schemeClr>
                </a:solidFill>
                <a:latin typeface="Quattrocento Sans" panose="020B0502050000020003" pitchFamily="34" charset="0"/>
                <a:cs typeface="Calibri" panose="020F0502020204030204" pitchFamily="34" charset="0"/>
              </a:rPr>
              <a:t> </a:t>
            </a:r>
            <a:r>
              <a:rPr lang="es-ES" sz="2200" b="0" i="1" u="none" baseline="0" dirty="0" err="1">
                <a:solidFill>
                  <a:schemeClr val="bg1">
                    <a:lumMod val="20000"/>
                    <a:lumOff val="80000"/>
                  </a:schemeClr>
                </a:solidFill>
                <a:latin typeface="Quattrocento Sans" panose="020B0502050000020003" pitchFamily="34" charset="0"/>
                <a:cs typeface="Calibri" panose="020F0502020204030204" pitchFamily="34" charset="0"/>
              </a:rPr>
              <a:t>Environment</a:t>
            </a:r>
            <a:r>
              <a:rPr lang="es-ES" sz="2200" b="0" i="0" u="none" baseline="0" dirty="0">
                <a:solidFill>
                  <a:schemeClr val="bg1">
                    <a:lumMod val="20000"/>
                    <a:lumOff val="80000"/>
                  </a:schemeClr>
                </a:solidFill>
                <a:latin typeface="Quattrocento Sans" panose="020B0502050000020003" pitchFamily="34" charset="0"/>
                <a:cs typeface="Calibri" panose="020F0502020204030204" pitchFamily="34" charset="0"/>
              </a:rPr>
              <a:t> 12, pp. 97-98.</a:t>
            </a:r>
            <a:endParaRPr lang="es-ES" sz="2200" dirty="0">
              <a:solidFill>
                <a:schemeClr val="bg1">
                  <a:lumMod val="20000"/>
                  <a:lumOff val="80000"/>
                </a:schemeClr>
              </a:solidFill>
              <a:latin typeface="Quattrocento Sans" panose="020B0502050000020003" pitchFamily="34" charset="0"/>
            </a:endParaRPr>
          </a:p>
        </p:txBody>
      </p:sp>
      <p:sp>
        <p:nvSpPr>
          <p:cNvPr id="3" name="Title 2">
            <a:extLst>
              <a:ext uri="{FF2B5EF4-FFF2-40B4-BE49-F238E27FC236}">
                <a16:creationId xmlns:a16="http://schemas.microsoft.com/office/drawing/2014/main" id="{08327C76-93D0-F3B9-00C3-64CEA6DEE78B}"/>
              </a:ext>
            </a:extLst>
          </p:cNvPr>
          <p:cNvSpPr>
            <a:spLocks noGrp="1"/>
          </p:cNvSpPr>
          <p:nvPr>
            <p:ph type="title"/>
          </p:nvPr>
        </p:nvSpPr>
        <p:spPr>
          <a:xfrm>
            <a:off x="1124417" y="492073"/>
            <a:ext cx="15773400" cy="1016419"/>
          </a:xfrm>
        </p:spPr>
        <p:txBody>
          <a:bodyPr>
            <a:noAutofit/>
          </a:bodyPr>
          <a:lstStyle/>
          <a:p>
            <a:pPr rtl="0"/>
            <a:r>
              <a:rPr lang="es" sz="6000" b="1" i="0" u="none" baseline="0">
                <a:solidFill>
                  <a:schemeClr val="tx1"/>
                </a:solidFill>
                <a:latin typeface="Quattrocento Sans" panose="020B0502050000020003" pitchFamily="34" charset="0"/>
                <a:cs typeface="Calibri" panose="020F0502020204030204" pitchFamily="34" charset="0"/>
              </a:rPr>
              <a:t>Otros comentarios de expertos y referencias</a:t>
            </a:r>
            <a:br>
              <a:rPr lang="es" sz="6000" b="1">
                <a:solidFill>
                  <a:schemeClr val="tx1"/>
                </a:solidFill>
                <a:latin typeface="Quattrocento Sans" panose="020B0502050000020003" pitchFamily="34" charset="0"/>
                <a:cs typeface="Calibri" panose="020F0502020204030204" pitchFamily="34" charset="0"/>
              </a:rPr>
            </a:br>
            <a:br>
              <a:rPr lang="es" sz="2400">
                <a:latin typeface="Quattrocento Sans" panose="020B0502050000020003" pitchFamily="34" charset="0"/>
                <a:cs typeface="Calibri" panose="020F0502020204030204" pitchFamily="34" charset="0"/>
              </a:rPr>
            </a:br>
            <a:endParaRPr lang="es" sz="6000" dirty="0"/>
          </a:p>
        </p:txBody>
      </p:sp>
    </p:spTree>
    <p:extLst>
      <p:ext uri="{BB962C8B-B14F-4D97-AF65-F5344CB8AC3E}">
        <p14:creationId xmlns:p14="http://schemas.microsoft.com/office/powerpoint/2010/main" val="1442852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66041784"/>
              </p:ext>
            </p:extLst>
          </p:nvPr>
        </p:nvGraphicFramePr>
        <p:xfrm>
          <a:off x="931041" y="2186321"/>
          <a:ext cx="8434405" cy="6937235"/>
        </p:xfrm>
        <a:graphic>
          <a:graphicData uri="http://schemas.openxmlformats.org/drawingml/2006/table">
            <a:tbl>
              <a:tblPr firstRow="1" firstCol="1" bandRow="1">
                <a:tableStyleId>{5C22544A-7EE6-4342-B048-85BDC9FD1C3A}</a:tableStyleId>
              </a:tblPr>
              <a:tblGrid>
                <a:gridCol w="2876568">
                  <a:extLst>
                    <a:ext uri="{9D8B030D-6E8A-4147-A177-3AD203B41FA5}">
                      <a16:colId xmlns:a16="http://schemas.microsoft.com/office/drawing/2014/main" val="20001"/>
                    </a:ext>
                  </a:extLst>
                </a:gridCol>
                <a:gridCol w="2357438">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1600199">
                  <a:extLst>
                    <a:ext uri="{9D8B030D-6E8A-4147-A177-3AD203B41FA5}">
                      <a16:colId xmlns:a16="http://schemas.microsoft.com/office/drawing/2014/main" val="20004"/>
                    </a:ext>
                  </a:extLst>
                </a:gridCol>
              </a:tblGrid>
              <a:tr h="69297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 sz="2000" b="1" i="0" u="none" baseline="0" dirty="0">
                          <a:solidFill>
                            <a:schemeClr val="bg1">
                              <a:lumMod val="20000"/>
                              <a:lumOff val="80000"/>
                            </a:schemeClr>
                          </a:solidFill>
                          <a:effectLst/>
                          <a:latin typeface="Quattrocento Sans" panose="020B0502050000020003" pitchFamily="34" charset="0"/>
                          <a:ea typeface="+mn-ea"/>
                          <a:cs typeface="Times New Roman" panose="02020603050405020304" pitchFamily="18" charset="0"/>
                        </a:rPr>
                        <a:t>Tipo</a:t>
                      </a:r>
                      <a:endParaRPr lang="es" altLang="en-US" sz="2000" b="1" dirty="0">
                        <a:solidFill>
                          <a:schemeClr val="bg1">
                            <a:lumMod val="20000"/>
                            <a:lumOff val="80000"/>
                          </a:schemeClr>
                        </a:solidFill>
                        <a:effectLst/>
                        <a:latin typeface="Quattrocento Sans" panose="020B0502050000020003" pitchFamily="34" charset="0"/>
                        <a:ea typeface="+mn-ea"/>
                        <a:cs typeface="Times New Roman" panose="02020603050405020304" pitchFamily="18" charset="0"/>
                      </a:endParaRPr>
                    </a:p>
                    <a:p>
                      <a:pPr algn="l" rtl="0"/>
                      <a:endParaRPr lang="es" altLang="en-US" sz="1400" b="1" dirty="0">
                        <a:solidFill>
                          <a:schemeClr val="bg1">
                            <a:lumMod val="20000"/>
                            <a:lumOff val="80000"/>
                          </a:schemeClr>
                        </a:solidFill>
                      </a:endParaRPr>
                    </a:p>
                  </a:txBody>
                  <a:tcPr/>
                </a:tc>
                <a:tc>
                  <a:txBody>
                    <a:bodyPr/>
                    <a:lstStyle/>
                    <a:p>
                      <a:pPr marL="514350" algn="l" rtl="0">
                        <a:lnSpc>
                          <a:spcPct val="115000"/>
                        </a:lnSpc>
                        <a:spcAft>
                          <a:spcPts val="0"/>
                        </a:spcAft>
                      </a:pPr>
                      <a:r>
                        <a:rPr lang="es" sz="2000" b="1" i="0" u="none" baseline="0">
                          <a:solidFill>
                            <a:schemeClr val="bg1">
                              <a:lumMod val="20000"/>
                              <a:lumOff val="80000"/>
                            </a:schemeClr>
                          </a:solidFill>
                          <a:effectLst/>
                          <a:latin typeface="Quattrocento Sans" panose="020B0502050000020003" pitchFamily="34" charset="0"/>
                          <a:ea typeface="Quattrocento Sans" panose="020B0502050000020003" pitchFamily="34" charset="0"/>
                          <a:cs typeface="Quattrocento Sans" panose="020B0502050000020003" pitchFamily="34" charset="0"/>
                        </a:rPr>
                        <a:t>Precio </a:t>
                      </a:r>
                      <a:endParaRPr lang="es" sz="2000" b="1" dirty="0">
                        <a:solidFill>
                          <a:schemeClr val="bg1">
                            <a:lumMod val="20000"/>
                            <a:lumOff val="80000"/>
                          </a:schemeClr>
                        </a:solidFill>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tc>
                  <a:txBody>
                    <a:bodyPr/>
                    <a:lstStyle/>
                    <a:p>
                      <a:pPr marL="514350" algn="l" rtl="0">
                        <a:lnSpc>
                          <a:spcPct val="115000"/>
                        </a:lnSpc>
                        <a:spcAft>
                          <a:spcPts val="0"/>
                        </a:spcAft>
                      </a:pPr>
                      <a:r>
                        <a:rPr lang="es" sz="2000" b="1" i="0" u="none" baseline="0">
                          <a:solidFill>
                            <a:schemeClr val="bg1">
                              <a:lumMod val="20000"/>
                              <a:lumOff val="80000"/>
                            </a:schemeClr>
                          </a:solidFill>
                          <a:effectLst/>
                          <a:latin typeface="Quattrocento Sans" panose="020B0502050000020003" pitchFamily="34" charset="0"/>
                          <a:ea typeface="Quattrocento Sans" panose="020B0502050000020003" pitchFamily="34" charset="0"/>
                          <a:cs typeface="Quattrocento Sans" panose="020B0502050000020003" pitchFamily="34" charset="0"/>
                        </a:rPr>
                        <a:t>Apéndice CITES</a:t>
                      </a:r>
                      <a:endParaRPr lang="es" sz="2000" b="1" dirty="0">
                        <a:solidFill>
                          <a:schemeClr val="bg1">
                            <a:lumMod val="20000"/>
                            <a:lumOff val="80000"/>
                          </a:schemeClr>
                        </a:solidFill>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tc>
                  <a:txBody>
                    <a:bodyPr/>
                    <a:lstStyle/>
                    <a:p>
                      <a:pPr marL="514350" algn="l" rtl="0">
                        <a:lnSpc>
                          <a:spcPct val="115000"/>
                        </a:lnSpc>
                        <a:spcAft>
                          <a:spcPts val="0"/>
                        </a:spcAft>
                      </a:pPr>
                      <a:r>
                        <a:rPr lang="es" sz="2000" b="1" i="0" u="none" baseline="0">
                          <a:solidFill>
                            <a:schemeClr val="bg1">
                              <a:lumMod val="20000"/>
                              <a:lumOff val="80000"/>
                            </a:schemeClr>
                          </a:solidFill>
                          <a:effectLst/>
                          <a:latin typeface="Quattrocento Sans" panose="020B0502050000020003" pitchFamily="34" charset="0"/>
                          <a:ea typeface="Quattrocento Sans" panose="020B0502050000020003" pitchFamily="34" charset="0"/>
                          <a:cs typeface="Quattrocento Sans" panose="020B0502050000020003" pitchFamily="34" charset="0"/>
                        </a:rPr>
                        <a:t>UICN</a:t>
                      </a:r>
                    </a:p>
                  </a:txBody>
                  <a:tcPr marL="0" marR="0" marT="0" marB="0"/>
                </a:tc>
                <a:extLst>
                  <a:ext uri="{0D108BD9-81ED-4DB2-BD59-A6C34878D82A}">
                    <a16:rowId xmlns:a16="http://schemas.microsoft.com/office/drawing/2014/main" val="10000"/>
                  </a:ext>
                </a:extLst>
              </a:tr>
              <a:tr h="689668">
                <a:tc>
                  <a:txBody>
                    <a:bodyPr/>
                    <a:lstStyle/>
                    <a:p>
                      <a:pPr marL="514350" algn="l" rtl="0">
                        <a:lnSpc>
                          <a:spcPct val="115000"/>
                        </a:lnSpc>
                        <a:spcAft>
                          <a:spcPts val="0"/>
                        </a:spcAft>
                      </a:pPr>
                      <a:r>
                        <a:rPr lang="es" sz="2000" b="0" i="1" u="none" baseline="0">
                          <a:solidFill>
                            <a:schemeClr val="bg1">
                              <a:lumMod val="20000"/>
                              <a:lumOff val="80000"/>
                            </a:schemeClr>
                          </a:solidFill>
                          <a:effectLst/>
                          <a:latin typeface="Quattrocento Sans" panose="020B0502050000020003" pitchFamily="34" charset="0"/>
                          <a:ea typeface="Quattrocento Sans" panose="020B0502050000020003" pitchFamily="34" charset="0"/>
                          <a:cs typeface="Quattrocento Sans" panose="020B0502050000020003" pitchFamily="34" charset="0"/>
                        </a:rPr>
                        <a:t>Astrochelys radiata</a:t>
                      </a:r>
                      <a:r>
                        <a:rPr lang="es" sz="2000" b="0" i="0" u="none" baseline="0">
                          <a:solidFill>
                            <a:schemeClr val="bg1">
                              <a:lumMod val="20000"/>
                              <a:lumOff val="80000"/>
                            </a:schemeClr>
                          </a:solidFill>
                          <a:effectLst/>
                          <a:latin typeface="Quattrocento Sans" panose="020B0502050000020003" pitchFamily="34" charset="0"/>
                          <a:ea typeface="Quattrocento Sans" panose="020B0502050000020003" pitchFamily="34" charset="0"/>
                          <a:cs typeface="Quattrocento Sans" panose="020B0502050000020003" pitchFamily="34" charset="0"/>
                        </a:rPr>
                        <a:t> (tortuga radiada)</a:t>
                      </a:r>
                      <a:endParaRPr lang="es" sz="2000" dirty="0">
                        <a:solidFill>
                          <a:schemeClr val="bg1">
                            <a:lumMod val="20000"/>
                            <a:lumOff val="80000"/>
                          </a:schemeClr>
                        </a:solidFill>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tc>
                  <a:txBody>
                    <a:bodyPr/>
                    <a:lstStyle/>
                    <a:p>
                      <a:pPr marL="514350" algn="l" rtl="0">
                        <a:lnSpc>
                          <a:spcPct val="115000"/>
                        </a:lnSpc>
                        <a:spcAft>
                          <a:spcPts val="0"/>
                        </a:spcAft>
                      </a:pPr>
                      <a:r>
                        <a:rPr lang="es" sz="2000" b="0" i="0" u="none" baseline="0" dirty="0">
                          <a:effectLst/>
                          <a:latin typeface="Quattrocento Sans" panose="020B0502050000020003" pitchFamily="34" charset="0"/>
                          <a:ea typeface="Quattrocento Sans" panose="020B0502050000020003" pitchFamily="34" charset="0"/>
                          <a:cs typeface="Quattrocento Sans" panose="020B0502050000020003" pitchFamily="34" charset="0"/>
                        </a:rPr>
                        <a:t>HKD 5000-13 000</a:t>
                      </a:r>
                    </a:p>
                    <a:p>
                      <a:pPr marL="514350" algn="l" rtl="0">
                        <a:lnSpc>
                          <a:spcPct val="115000"/>
                        </a:lnSpc>
                        <a:spcAft>
                          <a:spcPts val="0"/>
                        </a:spcAft>
                      </a:pPr>
                      <a:r>
                        <a:rPr lang="es" sz="2000" b="0" i="0" u="none" baseline="0" dirty="0">
                          <a:effectLst/>
                          <a:latin typeface="Quattrocento Sans" panose="020B0502050000020003" pitchFamily="34" charset="0"/>
                          <a:ea typeface="新細明體" panose="02020500000000000000" pitchFamily="18" charset="-120"/>
                          <a:cs typeface="Times New Roman" panose="02020603050405020304" pitchFamily="18" charset="0"/>
                        </a:rPr>
                        <a:t>(según la edad)</a:t>
                      </a:r>
                      <a:endParaRPr lang="es" sz="2000" dirty="0">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tc>
                  <a:txBody>
                    <a:bodyPr/>
                    <a:lstStyle/>
                    <a:p>
                      <a:pPr marL="514350" algn="l" rtl="0">
                        <a:lnSpc>
                          <a:spcPct val="115000"/>
                        </a:lnSpc>
                        <a:spcAft>
                          <a:spcPts val="0"/>
                        </a:spcAft>
                      </a:pPr>
                      <a:r>
                        <a:rPr lang="es" sz="2000" b="0" i="0" u="none" baseline="0" dirty="0">
                          <a:effectLst/>
                          <a:latin typeface="Quattrocento Sans" panose="020B0502050000020003" pitchFamily="34" charset="0"/>
                          <a:ea typeface="Quattrocento Sans" panose="020B0502050000020003" pitchFamily="34" charset="0"/>
                          <a:cs typeface="Quattrocento Sans" panose="020B0502050000020003" pitchFamily="34" charset="0"/>
                        </a:rPr>
                        <a:t>I</a:t>
                      </a:r>
                      <a:endParaRPr lang="es" sz="2000" dirty="0">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tc>
                  <a:txBody>
                    <a:bodyPr/>
                    <a:lstStyle/>
                    <a:p>
                      <a:pPr marL="514350" algn="l" rtl="0">
                        <a:lnSpc>
                          <a:spcPct val="115000"/>
                        </a:lnSpc>
                        <a:spcAft>
                          <a:spcPts val="0"/>
                        </a:spcAft>
                      </a:pPr>
                      <a:r>
                        <a:rPr lang="es" sz="2000" b="0" i="0" u="none" baseline="0">
                          <a:effectLst/>
                          <a:latin typeface="Quattrocento Sans" panose="020B0502050000020003" pitchFamily="34" charset="0"/>
                          <a:ea typeface="Quattrocento Sans" panose="020B0502050000020003" pitchFamily="34" charset="0"/>
                          <a:cs typeface="Quattrocento Sans" panose="020B0502050000020003" pitchFamily="34" charset="0"/>
                        </a:rPr>
                        <a:t>CR</a:t>
                      </a:r>
                      <a:endParaRPr lang="es" sz="2000" dirty="0">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extLst>
                  <a:ext uri="{0D108BD9-81ED-4DB2-BD59-A6C34878D82A}">
                    <a16:rowId xmlns:a16="http://schemas.microsoft.com/office/drawing/2014/main" val="10001"/>
                  </a:ext>
                </a:extLst>
              </a:tr>
              <a:tr h="109922">
                <a:tc>
                  <a:txBody>
                    <a:bodyPr/>
                    <a:lstStyle/>
                    <a:p>
                      <a:pPr marL="514350" algn="l" rtl="0">
                        <a:lnSpc>
                          <a:spcPct val="115000"/>
                        </a:lnSpc>
                        <a:spcAft>
                          <a:spcPts val="0"/>
                        </a:spcAft>
                        <a:tabLst>
                          <a:tab pos="762000" algn="l"/>
                        </a:tabLst>
                      </a:pPr>
                      <a:r>
                        <a:rPr lang="es-ES" sz="2000" b="0" i="1" u="none" baseline="0" noProof="0" dirty="0" err="1">
                          <a:solidFill>
                            <a:schemeClr val="bg1">
                              <a:lumMod val="20000"/>
                              <a:lumOff val="80000"/>
                            </a:schemeClr>
                          </a:solidFill>
                          <a:effectLst/>
                          <a:latin typeface="Quattrocento Sans" panose="020B0502050000020003" pitchFamily="34" charset="0"/>
                          <a:ea typeface="Quattrocento Sans" panose="020B0502050000020003" pitchFamily="34" charset="0"/>
                          <a:cs typeface="Quattrocento Sans" panose="020B0502050000020003" pitchFamily="34" charset="0"/>
                        </a:rPr>
                        <a:t>Astrochelys</a:t>
                      </a:r>
                      <a:r>
                        <a:rPr lang="es" sz="2000" b="0" i="1" u="none" baseline="0" dirty="0">
                          <a:solidFill>
                            <a:schemeClr val="bg1">
                              <a:lumMod val="20000"/>
                              <a:lumOff val="80000"/>
                            </a:schemeClr>
                          </a:solidFill>
                          <a:effectLst/>
                          <a:latin typeface="Quattrocento Sans" panose="020B0502050000020003" pitchFamily="34" charset="0"/>
                          <a:ea typeface="Quattrocento Sans" panose="020B0502050000020003" pitchFamily="34" charset="0"/>
                          <a:cs typeface="Quattrocento Sans" panose="020B0502050000020003" pitchFamily="34" charset="0"/>
                        </a:rPr>
                        <a:t> yniphora</a:t>
                      </a:r>
                      <a:r>
                        <a:rPr lang="es" sz="2000" b="0" i="0" u="none" baseline="0" dirty="0">
                          <a:solidFill>
                            <a:schemeClr val="bg1">
                              <a:lumMod val="20000"/>
                              <a:lumOff val="80000"/>
                            </a:schemeClr>
                          </a:solidFill>
                          <a:effectLst/>
                          <a:latin typeface="Quattrocento Sans" panose="020B0502050000020003" pitchFamily="34" charset="0"/>
                          <a:ea typeface="Quattrocento Sans" panose="020B0502050000020003" pitchFamily="34" charset="0"/>
                          <a:cs typeface="Quattrocento Sans" panose="020B0502050000020003" pitchFamily="34" charset="0"/>
                        </a:rPr>
                        <a:t> (tortuga angonoka)</a:t>
                      </a:r>
                      <a:endParaRPr lang="es" sz="2000" dirty="0">
                        <a:solidFill>
                          <a:schemeClr val="bg1">
                            <a:lumMod val="20000"/>
                            <a:lumOff val="80000"/>
                          </a:schemeClr>
                        </a:solidFill>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tc>
                  <a:txBody>
                    <a:bodyPr/>
                    <a:lstStyle/>
                    <a:p>
                      <a:pPr marL="514350" algn="l" rtl="0">
                        <a:lnSpc>
                          <a:spcPct val="115000"/>
                        </a:lnSpc>
                        <a:spcAft>
                          <a:spcPts val="0"/>
                        </a:spcAft>
                      </a:pPr>
                      <a:r>
                        <a:rPr lang="es" sz="2000" b="0" i="0" u="none" baseline="0">
                          <a:effectLst/>
                          <a:latin typeface="Quattrocento Sans" panose="020B0502050000020003" pitchFamily="34" charset="0"/>
                          <a:ea typeface="Quattrocento Sans" panose="020B0502050000020003" pitchFamily="34" charset="0"/>
                          <a:cs typeface="Quattrocento Sans" panose="020B0502050000020003" pitchFamily="34" charset="0"/>
                        </a:rPr>
                        <a:t>USD 1000 por cm </a:t>
                      </a:r>
                    </a:p>
                    <a:p>
                      <a:pPr marL="514350" algn="l" rtl="0">
                        <a:lnSpc>
                          <a:spcPct val="115000"/>
                        </a:lnSpc>
                        <a:spcAft>
                          <a:spcPts val="0"/>
                        </a:spcAft>
                      </a:pPr>
                      <a:r>
                        <a:rPr lang="es" sz="2000" b="0" i="0" u="none" baseline="0">
                          <a:effectLst/>
                          <a:latin typeface="Quattrocento Sans" panose="020B0502050000020003" pitchFamily="34" charset="0"/>
                          <a:ea typeface="新細明體" panose="02020500000000000000" pitchFamily="18" charset="-120"/>
                          <a:cs typeface="Times New Roman" panose="02020603050405020304" pitchFamily="18" charset="0"/>
                        </a:rPr>
                        <a:t>(longitud del caparazón)</a:t>
                      </a:r>
                    </a:p>
                  </a:txBody>
                  <a:tcPr marL="0" marR="0" marT="0" marB="0"/>
                </a:tc>
                <a:tc>
                  <a:txBody>
                    <a:bodyPr/>
                    <a:lstStyle/>
                    <a:p>
                      <a:pPr marL="514350" algn="l" rtl="0">
                        <a:lnSpc>
                          <a:spcPct val="115000"/>
                        </a:lnSpc>
                        <a:spcAft>
                          <a:spcPts val="0"/>
                        </a:spcAft>
                      </a:pPr>
                      <a:r>
                        <a:rPr lang="es" sz="2000" b="0" i="0" u="none" baseline="0">
                          <a:effectLst/>
                          <a:latin typeface="Quattrocento Sans" panose="020B0502050000020003" pitchFamily="34" charset="0"/>
                          <a:ea typeface="Quattrocento Sans" panose="020B0502050000020003" pitchFamily="34" charset="0"/>
                          <a:cs typeface="Quattrocento Sans" panose="020B0502050000020003" pitchFamily="34" charset="0"/>
                        </a:rPr>
                        <a:t>I</a:t>
                      </a:r>
                      <a:endParaRPr lang="es" sz="2000" dirty="0">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tc>
                  <a:txBody>
                    <a:bodyPr/>
                    <a:lstStyle/>
                    <a:p>
                      <a:pPr marL="514350" algn="l" rtl="0">
                        <a:lnSpc>
                          <a:spcPct val="115000"/>
                        </a:lnSpc>
                        <a:spcAft>
                          <a:spcPts val="0"/>
                        </a:spcAft>
                      </a:pPr>
                      <a:r>
                        <a:rPr lang="es" sz="2000" b="0" i="0" u="none" baseline="0">
                          <a:effectLst/>
                          <a:latin typeface="Quattrocento Sans" panose="020B0502050000020003" pitchFamily="34" charset="0"/>
                          <a:ea typeface="Quattrocento Sans" panose="020B0502050000020003" pitchFamily="34" charset="0"/>
                          <a:cs typeface="Quattrocento Sans" panose="020B0502050000020003" pitchFamily="34" charset="0"/>
                        </a:rPr>
                        <a:t>CR</a:t>
                      </a:r>
                      <a:endParaRPr lang="es" sz="2000" dirty="0">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extLst>
                  <a:ext uri="{0D108BD9-81ED-4DB2-BD59-A6C34878D82A}">
                    <a16:rowId xmlns:a16="http://schemas.microsoft.com/office/drawing/2014/main" val="10002"/>
                  </a:ext>
                </a:extLst>
              </a:tr>
              <a:tr h="707644">
                <a:tc>
                  <a:txBody>
                    <a:bodyPr/>
                    <a:lstStyle/>
                    <a:p>
                      <a:pPr marL="514350" algn="l" rtl="0">
                        <a:lnSpc>
                          <a:spcPct val="115000"/>
                        </a:lnSpc>
                        <a:spcAft>
                          <a:spcPts val="0"/>
                        </a:spcAft>
                      </a:pPr>
                      <a:r>
                        <a:rPr lang="es" sz="2000" b="0" i="1" u="none" baseline="0">
                          <a:solidFill>
                            <a:schemeClr val="bg1">
                              <a:lumMod val="20000"/>
                              <a:lumOff val="80000"/>
                            </a:schemeClr>
                          </a:solidFill>
                          <a:effectLst/>
                          <a:latin typeface="Quattrocento Sans" panose="020B0502050000020003" pitchFamily="34" charset="0"/>
                          <a:ea typeface="新細明體" panose="02020500000000000000" pitchFamily="18" charset="-120"/>
                          <a:cs typeface="Calibri" panose="020F0502020204030204" pitchFamily="34" charset="0"/>
                        </a:rPr>
                        <a:t>Cuora mccordi</a:t>
                      </a:r>
                      <a:endParaRPr lang="es" altLang="zh-TW" sz="2000" dirty="0">
                        <a:solidFill>
                          <a:schemeClr val="bg1">
                            <a:lumMod val="20000"/>
                            <a:lumOff val="80000"/>
                          </a:schemeClr>
                        </a:solidFill>
                        <a:effectLst/>
                        <a:latin typeface="Quattrocento Sans" panose="020B0502050000020003" pitchFamily="34" charset="0"/>
                        <a:ea typeface="新細明體" panose="02020500000000000000" pitchFamily="18" charset="-120"/>
                        <a:cs typeface="Calibri" panose="020F0502020204030204" pitchFamily="34" charset="0"/>
                      </a:endParaRPr>
                    </a:p>
                    <a:p>
                      <a:pPr marL="514350" algn="l" rtl="0">
                        <a:lnSpc>
                          <a:spcPct val="115000"/>
                        </a:lnSpc>
                        <a:spcAft>
                          <a:spcPts val="0"/>
                        </a:spcAft>
                      </a:pPr>
                      <a:r>
                        <a:rPr lang="es" sz="2000" b="0" i="0" u="none" baseline="0">
                          <a:solidFill>
                            <a:schemeClr val="bg1">
                              <a:lumMod val="20000"/>
                              <a:lumOff val="80000"/>
                            </a:schemeClr>
                          </a:solidFill>
                          <a:effectLst/>
                          <a:latin typeface="Quattrocento Sans" panose="020B0502050000020003" pitchFamily="34" charset="0"/>
                          <a:ea typeface="新細明體" panose="02020500000000000000" pitchFamily="18" charset="-120"/>
                          <a:cs typeface="Calibri" panose="020F0502020204030204" pitchFamily="34" charset="0"/>
                        </a:rPr>
                        <a:t>(tortuga de caja de McCord)</a:t>
                      </a:r>
                      <a:endParaRPr lang="es" sz="2000" dirty="0">
                        <a:solidFill>
                          <a:schemeClr val="bg1">
                            <a:lumMod val="20000"/>
                            <a:lumOff val="80000"/>
                          </a:schemeClr>
                        </a:solidFill>
                        <a:effectLst/>
                        <a:latin typeface="Quattrocento Sans" panose="020B0502050000020003" pitchFamily="34" charset="0"/>
                        <a:ea typeface="新細明體" panose="02020500000000000000" pitchFamily="18" charset="-120"/>
                        <a:cs typeface="Calibri" panose="020F0502020204030204" pitchFamily="34" charset="0"/>
                      </a:endParaRPr>
                    </a:p>
                  </a:txBody>
                  <a:tcPr marL="0" marR="0" marT="0" marB="0"/>
                </a:tc>
                <a:tc>
                  <a:txBody>
                    <a:bodyPr/>
                    <a:lstStyle/>
                    <a:p>
                      <a:pPr marL="514350" algn="l" rtl="0">
                        <a:lnSpc>
                          <a:spcPct val="115000"/>
                        </a:lnSpc>
                        <a:spcAft>
                          <a:spcPts val="0"/>
                        </a:spcAft>
                      </a:pPr>
                      <a:r>
                        <a:rPr lang="es" sz="2000" b="0" i="0" u="none" baseline="0">
                          <a:effectLst/>
                          <a:latin typeface="Quattrocento Sans" panose="020B0502050000020003" pitchFamily="34" charset="0"/>
                          <a:ea typeface="新細明體" panose="02020500000000000000" pitchFamily="18" charset="-120"/>
                          <a:cs typeface="Times New Roman" panose="02020603050405020304" pitchFamily="18" charset="0"/>
                        </a:rPr>
                        <a:t>USD 16 667</a:t>
                      </a:r>
                      <a:endParaRPr lang="es" sz="2000" dirty="0">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tc>
                  <a:txBody>
                    <a:bodyPr/>
                    <a:lstStyle/>
                    <a:p>
                      <a:pPr marL="514350" algn="l" rtl="0">
                        <a:lnSpc>
                          <a:spcPct val="115000"/>
                        </a:lnSpc>
                        <a:spcAft>
                          <a:spcPts val="0"/>
                        </a:spcAft>
                      </a:pPr>
                      <a:r>
                        <a:rPr lang="es" sz="2000" b="0" i="0" u="none" baseline="0">
                          <a:effectLst/>
                          <a:latin typeface="Quattrocento Sans" panose="020B0502050000020003" pitchFamily="34" charset="0"/>
                          <a:ea typeface="Quattrocento Sans" panose="020B0502050000020003" pitchFamily="34" charset="0"/>
                          <a:cs typeface="Quattrocento Sans" panose="020B0502050000020003" pitchFamily="34" charset="0"/>
                        </a:rPr>
                        <a:t>II </a:t>
                      </a:r>
                    </a:p>
                  </a:txBody>
                  <a:tcPr marL="0" marR="0" marT="0" marB="0"/>
                </a:tc>
                <a:tc>
                  <a:txBody>
                    <a:bodyPr/>
                    <a:lstStyle/>
                    <a:p>
                      <a:pPr marL="514350" algn="l" rtl="0">
                        <a:lnSpc>
                          <a:spcPct val="115000"/>
                        </a:lnSpc>
                        <a:spcAft>
                          <a:spcPts val="0"/>
                        </a:spcAft>
                      </a:pPr>
                      <a:r>
                        <a:rPr lang="es" sz="2000" b="0" i="0" u="none" baseline="0">
                          <a:effectLst/>
                          <a:latin typeface="Quattrocento Sans" panose="020B0502050000020003" pitchFamily="34" charset="0"/>
                          <a:ea typeface="新細明體" panose="02020500000000000000" pitchFamily="18" charset="-120"/>
                          <a:cs typeface="Times New Roman" panose="02020603050405020304" pitchFamily="18" charset="0"/>
                        </a:rPr>
                        <a:t>CR</a:t>
                      </a:r>
                      <a:endParaRPr lang="es" sz="2000" dirty="0">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extLst>
                  <a:ext uri="{0D108BD9-81ED-4DB2-BD59-A6C34878D82A}">
                    <a16:rowId xmlns:a16="http://schemas.microsoft.com/office/drawing/2014/main" val="10003"/>
                  </a:ext>
                </a:extLst>
              </a:tr>
              <a:tr h="542925">
                <a:tc>
                  <a:txBody>
                    <a:bodyPr/>
                    <a:lstStyle/>
                    <a:p>
                      <a:pPr marL="514350" algn="l" rtl="0">
                        <a:lnSpc>
                          <a:spcPct val="115000"/>
                        </a:lnSpc>
                        <a:spcAft>
                          <a:spcPts val="0"/>
                        </a:spcAft>
                      </a:pPr>
                      <a:r>
                        <a:rPr lang="es" sz="2000" b="0" i="1" u="none" baseline="0">
                          <a:solidFill>
                            <a:schemeClr val="bg1">
                              <a:lumMod val="20000"/>
                              <a:lumOff val="80000"/>
                            </a:schemeClr>
                          </a:solidFill>
                          <a:effectLst/>
                          <a:latin typeface="Quattrocento Sans" panose="020B0502050000020003" pitchFamily="34" charset="0"/>
                          <a:ea typeface="Quattrocento Sans" panose="020B0502050000020003" pitchFamily="34" charset="0"/>
                          <a:cs typeface="Quattrocento Sans" panose="020B0502050000020003" pitchFamily="34" charset="0"/>
                        </a:rPr>
                        <a:t>Geoclemys hamiltonii</a:t>
                      </a:r>
                      <a:r>
                        <a:rPr lang="es" sz="2000" b="0" i="0" u="none" baseline="0">
                          <a:solidFill>
                            <a:schemeClr val="bg1">
                              <a:lumMod val="20000"/>
                              <a:lumOff val="80000"/>
                            </a:schemeClr>
                          </a:solidFill>
                          <a:effectLst/>
                          <a:latin typeface="Quattrocento Sans" panose="020B0502050000020003" pitchFamily="34" charset="0"/>
                          <a:ea typeface="Quattrocento Sans" panose="020B0502050000020003" pitchFamily="34" charset="0"/>
                          <a:cs typeface="Quattrocento Sans" panose="020B0502050000020003" pitchFamily="34" charset="0"/>
                        </a:rPr>
                        <a:t> (galápago moteado asiático)</a:t>
                      </a:r>
                      <a:endParaRPr lang="es" sz="2000" dirty="0">
                        <a:solidFill>
                          <a:schemeClr val="bg1">
                            <a:lumMod val="20000"/>
                            <a:lumOff val="80000"/>
                          </a:schemeClr>
                        </a:solidFill>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tc>
                  <a:txBody>
                    <a:bodyPr/>
                    <a:lstStyle/>
                    <a:p>
                      <a:pPr marL="514350" algn="l" rtl="0">
                        <a:lnSpc>
                          <a:spcPct val="115000"/>
                        </a:lnSpc>
                        <a:spcAft>
                          <a:spcPts val="0"/>
                        </a:spcAft>
                      </a:pPr>
                      <a:r>
                        <a:rPr lang="es" sz="2000" b="0" i="0" u="none" baseline="0">
                          <a:solidFill>
                            <a:schemeClr val="bg1"/>
                          </a:solidFill>
                          <a:effectLst/>
                          <a:latin typeface="Quattrocento Sans" panose="020B0502050000020003" pitchFamily="34" charset="0"/>
                          <a:ea typeface="Quattrocento Sans" panose="020B0502050000020003" pitchFamily="34" charset="0"/>
                          <a:cs typeface="Quattrocento Sans" panose="020B0502050000020003" pitchFamily="34" charset="0"/>
                        </a:rPr>
                        <a:t>USD 159-995</a:t>
                      </a:r>
                    </a:p>
                    <a:p>
                      <a:pPr marL="514350" algn="l" rtl="0">
                        <a:lnSpc>
                          <a:spcPct val="115000"/>
                        </a:lnSpc>
                        <a:spcAft>
                          <a:spcPts val="0"/>
                        </a:spcAft>
                      </a:pPr>
                      <a:r>
                        <a:rPr lang="es" sz="2000" b="0" i="0" u="none" baseline="0">
                          <a:solidFill>
                            <a:schemeClr val="bg1"/>
                          </a:solidFill>
                          <a:effectLst/>
                          <a:latin typeface="Quattrocento Sans" panose="020B0502050000020003" pitchFamily="34" charset="0"/>
                          <a:ea typeface="新細明體" panose="02020500000000000000" pitchFamily="18" charset="-120"/>
                          <a:cs typeface="Times New Roman" panose="02020603050405020304" pitchFamily="18" charset="0"/>
                        </a:rPr>
                        <a:t>(según el tamaño)</a:t>
                      </a:r>
                      <a:endParaRPr lang="es" sz="2000" dirty="0">
                        <a:solidFill>
                          <a:schemeClr val="bg1"/>
                        </a:solidFill>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tc>
                  <a:txBody>
                    <a:bodyPr/>
                    <a:lstStyle/>
                    <a:p>
                      <a:pPr marL="514350" algn="l" rtl="0">
                        <a:lnSpc>
                          <a:spcPct val="115000"/>
                        </a:lnSpc>
                        <a:spcAft>
                          <a:spcPts val="0"/>
                        </a:spcAft>
                      </a:pPr>
                      <a:r>
                        <a:rPr lang="es" sz="2000" b="0" i="0" u="none" baseline="0">
                          <a:effectLst/>
                          <a:latin typeface="Quattrocento Sans" panose="020B0502050000020003" pitchFamily="34" charset="0"/>
                          <a:ea typeface="Quattrocento Sans" panose="020B0502050000020003" pitchFamily="34" charset="0"/>
                          <a:cs typeface="Quattrocento Sans" panose="020B0502050000020003" pitchFamily="34" charset="0"/>
                        </a:rPr>
                        <a:t>I</a:t>
                      </a:r>
                      <a:endParaRPr lang="es" sz="2000" dirty="0">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tc>
                  <a:txBody>
                    <a:bodyPr/>
                    <a:lstStyle/>
                    <a:p>
                      <a:pPr marL="514350" algn="l" rtl="0">
                        <a:lnSpc>
                          <a:spcPct val="115000"/>
                        </a:lnSpc>
                        <a:spcAft>
                          <a:spcPts val="0"/>
                        </a:spcAft>
                      </a:pPr>
                      <a:r>
                        <a:rPr lang="es" sz="2000" b="0" i="0" u="none" baseline="0">
                          <a:effectLst/>
                          <a:latin typeface="Quattrocento Sans" panose="020B0502050000020003" pitchFamily="34" charset="0"/>
                          <a:ea typeface="Quattrocento Sans" panose="020B0502050000020003" pitchFamily="34" charset="0"/>
                          <a:cs typeface="Quattrocento Sans" panose="020B0502050000020003" pitchFamily="34" charset="0"/>
                        </a:rPr>
                        <a:t>VU</a:t>
                      </a:r>
                      <a:endParaRPr lang="es" sz="2000">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extLst>
                  <a:ext uri="{0D108BD9-81ED-4DB2-BD59-A6C34878D82A}">
                    <a16:rowId xmlns:a16="http://schemas.microsoft.com/office/drawing/2014/main" val="10004"/>
                  </a:ext>
                </a:extLst>
              </a:tr>
              <a:tr h="543814">
                <a:tc>
                  <a:txBody>
                    <a:bodyPr/>
                    <a:lstStyle/>
                    <a:p>
                      <a:pPr marL="514350" algn="l" rtl="0">
                        <a:lnSpc>
                          <a:spcPct val="115000"/>
                        </a:lnSpc>
                        <a:spcAft>
                          <a:spcPts val="0"/>
                        </a:spcAft>
                      </a:pPr>
                      <a:r>
                        <a:rPr lang="es" sz="2000" b="0" i="1" u="none" baseline="0">
                          <a:solidFill>
                            <a:schemeClr val="bg1">
                              <a:lumMod val="20000"/>
                              <a:lumOff val="80000"/>
                            </a:schemeClr>
                          </a:solidFill>
                          <a:effectLst/>
                          <a:latin typeface="Quattrocento Sans" panose="020B0502050000020003" pitchFamily="34" charset="0"/>
                          <a:ea typeface="Quattrocento Sans" panose="020B0502050000020003" pitchFamily="34" charset="0"/>
                          <a:cs typeface="Quattrocento Sans" panose="020B0502050000020003" pitchFamily="34" charset="0"/>
                        </a:rPr>
                        <a:t>Siebenrockiella leytensis</a:t>
                      </a:r>
                      <a:r>
                        <a:rPr lang="es" sz="2000" b="0" i="0" u="none" baseline="0">
                          <a:solidFill>
                            <a:schemeClr val="bg1">
                              <a:lumMod val="20000"/>
                              <a:lumOff val="80000"/>
                            </a:schemeClr>
                          </a:solidFill>
                          <a:effectLst/>
                          <a:latin typeface="Quattrocento Sans" panose="020B0502050000020003" pitchFamily="34" charset="0"/>
                          <a:ea typeface="Quattrocento Sans" panose="020B0502050000020003" pitchFamily="34" charset="0"/>
                          <a:cs typeface="Quattrocento Sans" panose="020B0502050000020003" pitchFamily="34" charset="0"/>
                        </a:rPr>
                        <a:t> (tortuga de estanque filipina)</a:t>
                      </a:r>
                      <a:endParaRPr lang="es" sz="2000" dirty="0">
                        <a:solidFill>
                          <a:schemeClr val="bg1">
                            <a:lumMod val="20000"/>
                            <a:lumOff val="80000"/>
                          </a:schemeClr>
                        </a:solidFill>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tc>
                  <a:txBody>
                    <a:bodyPr/>
                    <a:lstStyle/>
                    <a:p>
                      <a:pPr marL="514350" algn="l" rtl="0">
                        <a:lnSpc>
                          <a:spcPct val="115000"/>
                        </a:lnSpc>
                        <a:spcAft>
                          <a:spcPts val="0"/>
                        </a:spcAft>
                      </a:pPr>
                      <a:r>
                        <a:rPr lang="es" sz="2000" b="0" i="0" u="none" baseline="0">
                          <a:solidFill>
                            <a:schemeClr val="bg1"/>
                          </a:solidFill>
                          <a:effectLst/>
                          <a:latin typeface="Quattrocento Sans" panose="020B0502050000020003" pitchFamily="34" charset="0"/>
                          <a:ea typeface="Quattrocento Sans" panose="020B0502050000020003" pitchFamily="34" charset="0"/>
                          <a:cs typeface="Quattrocento Sans" panose="020B0502050000020003" pitchFamily="34" charset="0"/>
                        </a:rPr>
                        <a:t>HKD 14 000-17 000</a:t>
                      </a:r>
                      <a:endParaRPr lang="es" sz="2000" dirty="0">
                        <a:solidFill>
                          <a:schemeClr val="bg1"/>
                        </a:solidFill>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tc>
                  <a:txBody>
                    <a:bodyPr/>
                    <a:lstStyle/>
                    <a:p>
                      <a:pPr marL="514350" algn="l" rtl="0">
                        <a:lnSpc>
                          <a:spcPct val="115000"/>
                        </a:lnSpc>
                        <a:spcAft>
                          <a:spcPts val="0"/>
                        </a:spcAft>
                      </a:pPr>
                      <a:r>
                        <a:rPr lang="es" sz="2000" b="0" i="0" u="none" baseline="0">
                          <a:effectLst/>
                          <a:latin typeface="Quattrocento Sans" panose="020B0502050000020003" pitchFamily="34" charset="0"/>
                          <a:ea typeface="Quattrocento Sans" panose="020B0502050000020003" pitchFamily="34" charset="0"/>
                          <a:cs typeface="Quattrocento Sans" panose="020B0502050000020003" pitchFamily="34" charset="0"/>
                        </a:rPr>
                        <a:t>II</a:t>
                      </a:r>
                      <a:endParaRPr lang="es" sz="2000" dirty="0">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tc>
                  <a:txBody>
                    <a:bodyPr/>
                    <a:lstStyle/>
                    <a:p>
                      <a:pPr marL="514350" algn="l" rtl="0">
                        <a:lnSpc>
                          <a:spcPct val="115000"/>
                        </a:lnSpc>
                        <a:spcAft>
                          <a:spcPts val="0"/>
                        </a:spcAft>
                      </a:pPr>
                      <a:r>
                        <a:rPr lang="es" sz="2000" b="0" i="0" u="none" baseline="0">
                          <a:effectLst/>
                          <a:latin typeface="Quattrocento Sans" panose="020B0502050000020003" pitchFamily="34" charset="0"/>
                          <a:ea typeface="Quattrocento Sans" panose="020B0502050000020003" pitchFamily="34" charset="0"/>
                          <a:cs typeface="Quattrocento Sans" panose="020B0502050000020003" pitchFamily="34" charset="0"/>
                        </a:rPr>
                        <a:t>CR</a:t>
                      </a:r>
                      <a:endParaRPr lang="es" sz="2000" dirty="0">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extLst>
                  <a:ext uri="{0D108BD9-81ED-4DB2-BD59-A6C34878D82A}">
                    <a16:rowId xmlns:a16="http://schemas.microsoft.com/office/drawing/2014/main" val="10005"/>
                  </a:ext>
                </a:extLst>
              </a:tr>
              <a:tr h="716582">
                <a:tc>
                  <a:txBody>
                    <a:bodyPr/>
                    <a:lstStyle/>
                    <a:p>
                      <a:pPr marL="514350" algn="l" rtl="0">
                        <a:lnSpc>
                          <a:spcPct val="115000"/>
                        </a:lnSpc>
                        <a:spcAft>
                          <a:spcPts val="0"/>
                        </a:spcAft>
                      </a:pPr>
                      <a:r>
                        <a:rPr lang="es" sz="2000" b="0" i="1" u="none" baseline="0">
                          <a:solidFill>
                            <a:schemeClr val="bg1">
                              <a:lumMod val="20000"/>
                              <a:lumOff val="80000"/>
                            </a:schemeClr>
                          </a:solidFill>
                          <a:effectLst/>
                          <a:latin typeface="Quattrocento Sans" panose="020B0502050000020003" pitchFamily="34" charset="0"/>
                          <a:ea typeface="Quattrocento Sans" panose="020B0502050000020003" pitchFamily="34" charset="0"/>
                          <a:cs typeface="Quattrocento Sans" panose="020B0502050000020003" pitchFamily="34" charset="0"/>
                        </a:rPr>
                        <a:t>Pyxis arachnoides</a:t>
                      </a:r>
                      <a:r>
                        <a:rPr lang="es" sz="2000" b="0" i="0" u="none" baseline="0">
                          <a:solidFill>
                            <a:schemeClr val="bg1">
                              <a:lumMod val="20000"/>
                              <a:lumOff val="80000"/>
                            </a:schemeClr>
                          </a:solidFill>
                          <a:effectLst/>
                          <a:latin typeface="Quattrocento Sans" panose="020B0502050000020003" pitchFamily="34" charset="0"/>
                          <a:ea typeface="Quattrocento Sans" panose="020B0502050000020003" pitchFamily="34" charset="0"/>
                          <a:cs typeface="Quattrocento Sans" panose="020B0502050000020003" pitchFamily="34" charset="0"/>
                        </a:rPr>
                        <a:t> (tortuga araña)</a:t>
                      </a:r>
                      <a:endParaRPr lang="es" sz="2000" dirty="0">
                        <a:solidFill>
                          <a:schemeClr val="bg1">
                            <a:lumMod val="20000"/>
                            <a:lumOff val="80000"/>
                          </a:schemeClr>
                        </a:solidFill>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tc>
                  <a:txBody>
                    <a:bodyPr/>
                    <a:lstStyle/>
                    <a:p>
                      <a:pPr marL="514350" algn="l" rtl="0">
                        <a:lnSpc>
                          <a:spcPct val="115000"/>
                        </a:lnSpc>
                        <a:spcAft>
                          <a:spcPts val="0"/>
                        </a:spcAft>
                      </a:pPr>
                      <a:r>
                        <a:rPr lang="es" sz="2000" b="0" i="0" u="none" baseline="0">
                          <a:effectLst/>
                          <a:latin typeface="Quattrocento Sans" panose="020B0502050000020003" pitchFamily="34" charset="0"/>
                          <a:ea typeface="Quattrocento Sans" panose="020B0502050000020003" pitchFamily="34" charset="0"/>
                          <a:cs typeface="Quattrocento Sans" panose="020B0502050000020003" pitchFamily="34" charset="0"/>
                        </a:rPr>
                        <a:t>HKD 6800</a:t>
                      </a:r>
                      <a:endParaRPr lang="es" sz="2000" dirty="0">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tc>
                  <a:txBody>
                    <a:bodyPr/>
                    <a:lstStyle/>
                    <a:p>
                      <a:pPr marL="514350" algn="l" rtl="0">
                        <a:lnSpc>
                          <a:spcPct val="115000"/>
                        </a:lnSpc>
                        <a:spcAft>
                          <a:spcPts val="0"/>
                        </a:spcAft>
                      </a:pPr>
                      <a:r>
                        <a:rPr lang="es" sz="2000" b="0" i="0" u="none" baseline="0">
                          <a:effectLst/>
                          <a:latin typeface="Quattrocento Sans" panose="020B0502050000020003" pitchFamily="34" charset="0"/>
                          <a:ea typeface="Quattrocento Sans" panose="020B0502050000020003" pitchFamily="34" charset="0"/>
                          <a:cs typeface="Quattrocento Sans" panose="020B0502050000020003" pitchFamily="34" charset="0"/>
                        </a:rPr>
                        <a:t>I</a:t>
                      </a:r>
                      <a:endParaRPr lang="es" sz="2000" dirty="0">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tc>
                  <a:txBody>
                    <a:bodyPr/>
                    <a:lstStyle/>
                    <a:p>
                      <a:pPr marL="514350" algn="l" rtl="0">
                        <a:lnSpc>
                          <a:spcPct val="115000"/>
                        </a:lnSpc>
                        <a:spcAft>
                          <a:spcPts val="0"/>
                        </a:spcAft>
                      </a:pPr>
                      <a:r>
                        <a:rPr lang="es" sz="2000" b="0" i="0" u="none" baseline="0">
                          <a:effectLst/>
                          <a:latin typeface="Quattrocento Sans" panose="020B0502050000020003" pitchFamily="34" charset="0"/>
                          <a:ea typeface="Quattrocento Sans" panose="020B0502050000020003" pitchFamily="34" charset="0"/>
                          <a:cs typeface="Quattrocento Sans" panose="020B0502050000020003" pitchFamily="34" charset="0"/>
                        </a:rPr>
                        <a:t>CR</a:t>
                      </a:r>
                      <a:endParaRPr lang="es" sz="2000" dirty="0">
                        <a:effectLst/>
                        <a:latin typeface="Quattrocento Sans" panose="020B0502050000020003" pitchFamily="34" charset="0"/>
                        <a:ea typeface="新細明體" panose="02020500000000000000" pitchFamily="18" charset="-120"/>
                        <a:cs typeface="Times New Roman" panose="02020603050405020304" pitchFamily="18" charset="0"/>
                      </a:endParaRPr>
                    </a:p>
                  </a:txBody>
                  <a:tcPr marL="0" marR="0" marT="0" marB="0"/>
                </a:tc>
                <a:extLst>
                  <a:ext uri="{0D108BD9-81ED-4DB2-BD59-A6C34878D82A}">
                    <a16:rowId xmlns:a16="http://schemas.microsoft.com/office/drawing/2014/main" val="10006"/>
                  </a:ext>
                </a:extLst>
              </a:tr>
            </a:tbl>
          </a:graphicData>
        </a:graphic>
      </p:graphicFrame>
      <p:pic>
        <p:nvPicPr>
          <p:cNvPr id="9"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l="8586" t="5321" r="48972" b="7401"/>
          <a:stretch>
            <a:fillRect/>
          </a:stretch>
        </p:blipFill>
        <p:spPr bwMode="auto">
          <a:xfrm>
            <a:off x="12916359" y="2305995"/>
            <a:ext cx="5112113" cy="66700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25595" y="70661"/>
            <a:ext cx="12786830" cy="1015663"/>
          </a:xfrm>
          <a:prstGeom prst="rect">
            <a:avLst/>
          </a:prstGeom>
          <a:noFill/>
        </p:spPr>
        <p:txBody>
          <a:bodyPr wrap="square" rtlCol="0">
            <a:spAutoFit/>
          </a:bodyPr>
          <a:lstStyle/>
          <a:p>
            <a:pPr algn="l" rtl="0"/>
            <a:r>
              <a:rPr lang="es" sz="6000" b="1" i="0" u="none" baseline="0" dirty="0">
                <a:latin typeface="Quattrocento Sans" panose="020B0502050000020003" pitchFamily="34" charset="0"/>
                <a:ea typeface="Calibri" panose="020F0502020204030204" pitchFamily="34" charset="0"/>
                <a:cs typeface="Calibri" panose="020F0502020204030204" pitchFamily="34" charset="0"/>
              </a:rPr>
              <a:t>Valor de mercado de las TORTUGAS para el coleccionista</a:t>
            </a:r>
            <a:endParaRPr lang="es" sz="6000" b="1" dirty="0">
              <a:latin typeface="Quattrocento Sans" panose="020B0502050000020003" pitchFamily="34" charset="0"/>
              <a:ea typeface="Calibri" panose="020F0502020204030204" pitchFamily="34" charset="0"/>
              <a:cs typeface="Calibri" panose="020F0502020204030204" pitchFamily="34" charset="0"/>
            </a:endParaRPr>
          </a:p>
        </p:txBody>
      </p:sp>
      <p:grpSp>
        <p:nvGrpSpPr>
          <p:cNvPr id="6" name="Group 5"/>
          <p:cNvGrpSpPr>
            <a:grpSpLocks noChangeAspect="1"/>
          </p:cNvGrpSpPr>
          <p:nvPr/>
        </p:nvGrpSpPr>
        <p:grpSpPr bwMode="auto">
          <a:xfrm>
            <a:off x="9440235" y="5286375"/>
            <a:ext cx="4999251" cy="3227710"/>
            <a:chOff x="5841" y="2983"/>
            <a:chExt cx="1818" cy="1521"/>
          </a:xfrm>
        </p:grpSpPr>
        <p:sp>
          <p:nvSpPr>
            <p:cNvPr id="7" name="AutoShape 3"/>
            <p:cNvSpPr>
              <a:spLocks noChangeAspect="1" noChangeArrowheads="1" noTextEdit="1"/>
            </p:cNvSpPr>
            <p:nvPr/>
          </p:nvSpPr>
          <p:spPr bwMode="auto">
            <a:xfrm>
              <a:off x="5841" y="2983"/>
              <a:ext cx="1813" cy="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s" altLang="en-US" sz="2100"/>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1" y="3138"/>
              <a:ext cx="1818" cy="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18269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6947" y="2707082"/>
            <a:ext cx="4173649" cy="5620611"/>
          </a:xfrm>
          <a:prstGeom prst="rect">
            <a:avLst/>
          </a:prstGeom>
          <a:noFill/>
          <a:ln>
            <a:noFill/>
          </a:ln>
          <a:effectLst>
            <a:softEdge rad="165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333558" y="541537"/>
            <a:ext cx="12059712" cy="1015663"/>
          </a:xfrm>
          <a:prstGeom prst="rect">
            <a:avLst/>
          </a:prstGeom>
        </p:spPr>
        <p:txBody>
          <a:bodyPr wrap="none">
            <a:spAutoFit/>
          </a:bodyPr>
          <a:lstStyle/>
          <a:p>
            <a:pPr algn="l" rtl="0"/>
            <a:r>
              <a:rPr lang="es" sz="6000" b="1" i="0" u="none" baseline="0" dirty="0">
                <a:solidFill>
                  <a:schemeClr val="tx1"/>
                </a:solidFill>
                <a:latin typeface="Quattrocento Sans" panose="020B0502050000020003" pitchFamily="34" charset="0"/>
                <a:ea typeface="Quattrocento Sans" panose="020B0502050000020003" pitchFamily="34" charset="0"/>
                <a:cs typeface="Quattrocento Sans" panose="020B0502050000020003" pitchFamily="34" charset="0"/>
              </a:rPr>
              <a:t>Cálao de casco </a:t>
            </a:r>
            <a:r>
              <a:rPr lang="es" sz="6000" b="1" i="1" u="none" baseline="0" dirty="0">
                <a:solidFill>
                  <a:schemeClr val="tx1"/>
                </a:solidFill>
                <a:latin typeface="Quattrocento Sans" panose="020B0502050000020003" pitchFamily="34" charset="0"/>
                <a:ea typeface="Quattrocento Sans" panose="020B0502050000020003" pitchFamily="34" charset="0"/>
                <a:cs typeface="Quattrocento Sans" panose="020B0502050000020003" pitchFamily="34" charset="0"/>
              </a:rPr>
              <a:t>(Rhinoplax vigil</a:t>
            </a:r>
            <a:r>
              <a:rPr lang="es" sz="6000" b="1" i="0" u="none" baseline="0" dirty="0">
                <a:solidFill>
                  <a:schemeClr val="tx1"/>
                </a:solidFill>
                <a:latin typeface="Quattrocento Sans" panose="020B0502050000020003" pitchFamily="34" charset="0"/>
                <a:ea typeface="Quattrocento Sans" panose="020B0502050000020003" pitchFamily="34" charset="0"/>
                <a:cs typeface="Quattrocento Sans" panose="020B0502050000020003" pitchFamily="34" charset="0"/>
              </a:rPr>
              <a:t>)</a:t>
            </a:r>
          </a:p>
        </p:txBody>
      </p:sp>
      <p:graphicFrame>
        <p:nvGraphicFramePr>
          <p:cNvPr id="7" name="Table 6"/>
          <p:cNvGraphicFramePr>
            <a:graphicFrameLocks noGrp="1"/>
          </p:cNvGraphicFramePr>
          <p:nvPr>
            <p:extLst>
              <p:ext uri="{D42A27DB-BD31-4B8C-83A1-F6EECF244321}">
                <p14:modId xmlns:p14="http://schemas.microsoft.com/office/powerpoint/2010/main" val="2552177699"/>
              </p:ext>
            </p:extLst>
          </p:nvPr>
        </p:nvGraphicFramePr>
        <p:xfrm>
          <a:off x="5012533" y="1881656"/>
          <a:ext cx="12192609" cy="7987207"/>
        </p:xfrm>
        <a:graphic>
          <a:graphicData uri="http://schemas.openxmlformats.org/drawingml/2006/table">
            <a:tbl>
              <a:tblPr/>
              <a:tblGrid>
                <a:gridCol w="3005341">
                  <a:extLst>
                    <a:ext uri="{9D8B030D-6E8A-4147-A177-3AD203B41FA5}">
                      <a16:colId xmlns:a16="http://schemas.microsoft.com/office/drawing/2014/main" val="20000"/>
                    </a:ext>
                  </a:extLst>
                </a:gridCol>
                <a:gridCol w="9187268">
                  <a:extLst>
                    <a:ext uri="{9D8B030D-6E8A-4147-A177-3AD203B41FA5}">
                      <a16:colId xmlns:a16="http://schemas.microsoft.com/office/drawing/2014/main" val="20001"/>
                    </a:ext>
                  </a:extLst>
                </a:gridCol>
              </a:tblGrid>
              <a:tr h="2431082">
                <a:tc>
                  <a:txBody>
                    <a:bodyPr/>
                    <a:lstStyle/>
                    <a:p>
                      <a:pPr algn="l" rtl="0" fontAlgn="t">
                        <a:spcBef>
                          <a:spcPts val="0"/>
                        </a:spcBef>
                        <a:spcAft>
                          <a:spcPts val="800"/>
                        </a:spcAft>
                      </a:pPr>
                      <a:r>
                        <a:rPr lang="es-ES" sz="2400" b="1" i="0" u="none" strike="noStrike" baseline="0" noProof="0">
                          <a:solidFill>
                            <a:srgbClr val="FFC000"/>
                          </a:solidFill>
                          <a:effectLst/>
                          <a:latin typeface="Quattrocento Sans" panose="020B0502050000020003" pitchFamily="34" charset="0"/>
                          <a:cs typeface="Calibri" panose="020F0502020204030204" pitchFamily="34" charset="0"/>
                        </a:rPr>
                        <a:t>Descripción de especímenes</a:t>
                      </a:r>
                      <a:endParaRPr lang="es-ES" sz="2400" b="1" noProof="0">
                        <a:solidFill>
                          <a:srgbClr val="FFC000"/>
                        </a:solidFill>
                        <a:effectLst/>
                        <a:latin typeface="Quattrocento Sans" panose="020B0502050000020003" pitchFamily="34" charset="0"/>
                        <a:cs typeface="Calibri" panose="020F0502020204030204" pitchFamily="34" charset="0"/>
                      </a:endParaRPr>
                    </a:p>
                    <a:p>
                      <a:pPr algn="l" rtl="0" fontAlgn="t">
                        <a:spcBef>
                          <a:spcPts val="0"/>
                        </a:spcBef>
                        <a:spcAft>
                          <a:spcPts val="800"/>
                        </a:spcAft>
                      </a:pPr>
                      <a:r>
                        <a:rPr lang="es-ES" sz="2400" b="1" i="0" u="none" strike="noStrike" baseline="0" noProof="0">
                          <a:solidFill>
                            <a:srgbClr val="FFC000"/>
                          </a:solidFill>
                          <a:effectLst/>
                          <a:latin typeface="Quattrocento Sans" panose="020B0502050000020003" pitchFamily="34" charset="0"/>
                          <a:cs typeface="Calibri" panose="020F0502020204030204" pitchFamily="34" charset="0"/>
                        </a:rPr>
                        <a:t>(p. ej., vivo, piel, cadáver)</a:t>
                      </a:r>
                      <a:endParaRPr lang="es-ES" sz="2400" b="1" noProof="0">
                        <a:solidFill>
                          <a:srgbClr val="FFC000"/>
                        </a:solidFill>
                        <a:effectLst/>
                        <a:latin typeface="Quattrocento Sans" panose="020B0502050000020003" pitchFamily="34" charset="0"/>
                        <a:cs typeface="Calibri" panose="020F0502020204030204" pitchFamily="34" charset="0"/>
                      </a:endParaRPr>
                    </a:p>
                  </a:txBody>
                  <a:tcPr marL="83792" marR="83792" marT="55860" marB="5586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spcBef>
                          <a:spcPts val="0"/>
                        </a:spcBef>
                        <a:spcAft>
                          <a:spcPts val="800"/>
                        </a:spcAft>
                      </a:pPr>
                      <a:r>
                        <a:rPr lang="es-ES" sz="24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Solo se comercializa el casco grande y macizo (principalmente la mandíbula superior, pero a veces todo el cráneo). </a:t>
                      </a:r>
                    </a:p>
                    <a:p>
                      <a:pPr algn="l" rtl="0" fontAlgn="t">
                        <a:spcBef>
                          <a:spcPts val="0"/>
                        </a:spcBef>
                        <a:spcAft>
                          <a:spcPts val="800"/>
                        </a:spcAft>
                      </a:pPr>
                      <a:r>
                        <a:rPr lang="es-ES" sz="24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En el comercio, la especie se conoce como marfil de cálao, jade dorado, </a:t>
                      </a:r>
                      <a:r>
                        <a:rPr lang="es-ES" sz="24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鶴頂紅</a:t>
                      </a:r>
                      <a:r>
                        <a:rPr lang="es-ES" sz="24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o </a:t>
                      </a:r>
                      <a:r>
                        <a:rPr lang="es-ES" sz="24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紅象牙</a:t>
                      </a:r>
                      <a:r>
                        <a:rPr lang="es-ES" sz="24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Se talla para crear distintos artículos (anillos, adornos, colgantes, cuentas, etc.), de forma muy parecida al tallado del marfil.</a:t>
                      </a:r>
                      <a:endParaRPr lang="es-ES" sz="2400" noProof="0" dirty="0">
                        <a:solidFill>
                          <a:schemeClr val="bg2">
                            <a:lumMod val="20000"/>
                            <a:lumOff val="80000"/>
                          </a:schemeClr>
                        </a:solidFill>
                        <a:effectLst/>
                        <a:latin typeface="Quattrocento Sans" panose="020B0502050000020003" pitchFamily="34" charset="0"/>
                        <a:cs typeface="Calibri" panose="020F0502020204030204" pitchFamily="34" charset="0"/>
                      </a:endParaRPr>
                    </a:p>
                  </a:txBody>
                  <a:tcPr marL="83792" marR="83792" marT="55860" marB="5586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89934">
                <a:tc>
                  <a:txBody>
                    <a:bodyPr/>
                    <a:lstStyle/>
                    <a:p>
                      <a:pPr algn="l" rtl="0" fontAlgn="t">
                        <a:spcBef>
                          <a:spcPts val="0"/>
                        </a:spcBef>
                        <a:spcAft>
                          <a:spcPts val="800"/>
                        </a:spcAft>
                      </a:pPr>
                      <a:r>
                        <a:rPr lang="es-ES" sz="2400" b="1" i="0" u="none" strike="noStrike" baseline="0" noProof="0">
                          <a:solidFill>
                            <a:srgbClr val="FFC000"/>
                          </a:solidFill>
                          <a:effectLst/>
                          <a:latin typeface="Quattrocento Sans" panose="020B0502050000020003" pitchFamily="34" charset="0"/>
                          <a:cs typeface="Calibri" panose="020F0502020204030204" pitchFamily="34" charset="0"/>
                        </a:rPr>
                        <a:t>Cantidad</a:t>
                      </a:r>
                      <a:endParaRPr lang="es-ES" sz="2400" b="1" noProof="0">
                        <a:solidFill>
                          <a:srgbClr val="FFC000"/>
                        </a:solidFill>
                        <a:effectLst/>
                        <a:latin typeface="Quattrocento Sans" panose="020B0502050000020003" pitchFamily="34" charset="0"/>
                        <a:cs typeface="Calibri" panose="020F0502020204030204" pitchFamily="34" charset="0"/>
                      </a:endParaRPr>
                    </a:p>
                    <a:p>
                      <a:pPr algn="l" rtl="0" fontAlgn="t">
                        <a:spcBef>
                          <a:spcPts val="0"/>
                        </a:spcBef>
                        <a:spcAft>
                          <a:spcPts val="800"/>
                        </a:spcAft>
                      </a:pPr>
                      <a:r>
                        <a:rPr lang="es-ES" sz="2400" b="1" i="0" u="none" strike="noStrike" baseline="0" noProof="0">
                          <a:solidFill>
                            <a:srgbClr val="FFC000"/>
                          </a:solidFill>
                          <a:effectLst/>
                          <a:latin typeface="Quattrocento Sans" panose="020B0502050000020003" pitchFamily="34" charset="0"/>
                          <a:cs typeface="Calibri" panose="020F0502020204030204" pitchFamily="34" charset="0"/>
                        </a:rPr>
                        <a:t>(p. ej., cabeza, peso en kg)</a:t>
                      </a:r>
                      <a:endParaRPr lang="es-ES" sz="2400" b="1" noProof="0">
                        <a:solidFill>
                          <a:srgbClr val="FFC000"/>
                        </a:solidFill>
                        <a:effectLst/>
                        <a:latin typeface="Quattrocento Sans" panose="020B0502050000020003" pitchFamily="34" charset="0"/>
                        <a:cs typeface="Calibri" panose="020F0502020204030204" pitchFamily="34" charset="0"/>
                      </a:endParaRPr>
                    </a:p>
                  </a:txBody>
                  <a:tcPr marL="83792" marR="83792" marT="55860" marB="5586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spcBef>
                          <a:spcPts val="0"/>
                        </a:spcBef>
                        <a:spcAft>
                          <a:spcPts val="800"/>
                        </a:spcAft>
                      </a:pPr>
                      <a:r>
                        <a:rPr lang="es-ES" sz="24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En China continental se han incautado más de 100 cascos, a menudo junto con otros productos de contrabando de vida silvestre de gran valor, como marfil de elefante, cuernos de rinoceronte, caparazones de tortuga carey y garras y dientes de oso y leopardo.</a:t>
                      </a:r>
                      <a:endParaRPr lang="es-ES" sz="2400" noProof="0" dirty="0">
                        <a:solidFill>
                          <a:schemeClr val="bg2">
                            <a:lumMod val="20000"/>
                            <a:lumOff val="80000"/>
                          </a:schemeClr>
                        </a:solidFill>
                        <a:effectLst/>
                        <a:latin typeface="Quattrocento Sans" panose="020B0502050000020003" pitchFamily="34" charset="0"/>
                        <a:cs typeface="Calibri" panose="020F0502020204030204" pitchFamily="34" charset="0"/>
                      </a:endParaRPr>
                    </a:p>
                  </a:txBody>
                  <a:tcPr marL="83792" marR="83792" marT="55860" marB="5586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61798">
                <a:tc>
                  <a:txBody>
                    <a:bodyPr/>
                    <a:lstStyle/>
                    <a:p>
                      <a:pPr algn="l" rtl="0" fontAlgn="t">
                        <a:spcBef>
                          <a:spcPts val="0"/>
                        </a:spcBef>
                        <a:spcAft>
                          <a:spcPts val="800"/>
                        </a:spcAft>
                      </a:pPr>
                      <a:r>
                        <a:rPr lang="es-ES" sz="2400" b="1" i="0" u="none" strike="noStrike" baseline="0" noProof="0">
                          <a:solidFill>
                            <a:srgbClr val="FFC000"/>
                          </a:solidFill>
                          <a:effectLst/>
                          <a:latin typeface="Quattrocento Sans" panose="020B0502050000020003" pitchFamily="34" charset="0"/>
                          <a:cs typeface="Calibri" panose="020F0502020204030204" pitchFamily="34" charset="0"/>
                        </a:rPr>
                        <a:t>Estimación del valor comercial</a:t>
                      </a:r>
                      <a:endParaRPr lang="es-ES" sz="2400" b="1" noProof="0">
                        <a:solidFill>
                          <a:srgbClr val="FFC000"/>
                        </a:solidFill>
                        <a:effectLst/>
                        <a:latin typeface="Quattrocento Sans" panose="020B0502050000020003" pitchFamily="34" charset="0"/>
                        <a:cs typeface="Calibri" panose="020F0502020204030204" pitchFamily="34" charset="0"/>
                      </a:endParaRPr>
                    </a:p>
                    <a:p>
                      <a:pPr algn="l" rtl="0" fontAlgn="t">
                        <a:spcBef>
                          <a:spcPts val="0"/>
                        </a:spcBef>
                        <a:spcAft>
                          <a:spcPts val="800"/>
                        </a:spcAft>
                      </a:pPr>
                      <a:r>
                        <a:rPr lang="es-ES" sz="2400" b="1" i="0" u="none" strike="noStrike" baseline="0" noProof="0">
                          <a:solidFill>
                            <a:srgbClr val="FFC000"/>
                          </a:solidFill>
                          <a:effectLst/>
                          <a:latin typeface="Quattrocento Sans" panose="020B0502050000020003" pitchFamily="34" charset="0"/>
                          <a:cs typeface="Calibri" panose="020F0502020204030204" pitchFamily="34" charset="0"/>
                        </a:rPr>
                        <a:t>Valor del comercio ilícito/legal</a:t>
                      </a:r>
                      <a:endParaRPr lang="es-ES" sz="2400" b="1" noProof="0">
                        <a:solidFill>
                          <a:srgbClr val="FFC000"/>
                        </a:solidFill>
                        <a:effectLst/>
                        <a:latin typeface="Quattrocento Sans" panose="020B0502050000020003" pitchFamily="34" charset="0"/>
                        <a:cs typeface="Calibri" panose="020F0502020204030204" pitchFamily="34" charset="0"/>
                      </a:endParaRPr>
                    </a:p>
                  </a:txBody>
                  <a:tcPr marL="83792" marR="83792" marT="55860" marB="5586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spcBef>
                          <a:spcPts val="0"/>
                        </a:spcBef>
                        <a:spcAft>
                          <a:spcPts val="800"/>
                        </a:spcAft>
                      </a:pPr>
                      <a:r>
                        <a:rPr lang="es-ES" sz="24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USD 1000 por un solo casco (</a:t>
                      </a:r>
                      <a:r>
                        <a:rPr lang="es-ES" sz="24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Beastall</a:t>
                      </a:r>
                      <a:r>
                        <a:rPr lang="es-ES" sz="24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s-ES" sz="2400" b="0" i="1"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et al.</a:t>
                      </a:r>
                      <a:r>
                        <a:rPr lang="es-ES" sz="24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2016)</a:t>
                      </a:r>
                      <a:endParaRPr lang="es-ES" sz="2400" noProof="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algn="l" rtl="0" fontAlgn="t">
                        <a:spcBef>
                          <a:spcPts val="0"/>
                        </a:spcBef>
                        <a:spcAft>
                          <a:spcPts val="800"/>
                        </a:spcAft>
                      </a:pPr>
                      <a:br>
                        <a:rPr lang="es-ES" sz="2400" noProof="0" dirty="0">
                          <a:solidFill>
                            <a:schemeClr val="bg2">
                              <a:lumMod val="20000"/>
                              <a:lumOff val="80000"/>
                            </a:schemeClr>
                          </a:solidFill>
                          <a:effectLst/>
                          <a:latin typeface="Quattrocento Sans" panose="020B0502050000020003" pitchFamily="34" charset="0"/>
                          <a:cs typeface="Calibri" panose="020F0502020204030204" pitchFamily="34" charset="0"/>
                        </a:rPr>
                      </a:br>
                      <a:r>
                        <a:rPr lang="es-ES" sz="24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En 2020, un tribunal de la ciudad de </a:t>
                      </a:r>
                      <a:r>
                        <a:rPr lang="es-ES" sz="24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Urumchi</a:t>
                      </a:r>
                      <a:r>
                        <a:rPr lang="es-ES" sz="24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en la RA de </a:t>
                      </a:r>
                      <a:r>
                        <a:rPr lang="es-ES" sz="24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Xinjiang</a:t>
                      </a:r>
                      <a:r>
                        <a:rPr lang="es-ES" sz="24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tasó un solo casco en 8152 yuanes. El mismo tribunal estimó en 400 000 yuanes los productos tallados a partir de cascos.</a:t>
                      </a:r>
                      <a:endParaRPr lang="es-ES" sz="2400" noProof="0" dirty="0">
                        <a:solidFill>
                          <a:schemeClr val="bg2">
                            <a:lumMod val="20000"/>
                            <a:lumOff val="80000"/>
                          </a:schemeClr>
                        </a:solidFill>
                        <a:effectLst/>
                        <a:latin typeface="Quattrocento Sans" panose="020B0502050000020003" pitchFamily="34" charset="0"/>
                        <a:cs typeface="Calibri" panose="020F0502020204030204" pitchFamily="34" charset="0"/>
                      </a:endParaRPr>
                    </a:p>
                  </a:txBody>
                  <a:tcPr marL="83792" marR="83792" marT="55860" marB="5586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51366">
                <a:tc>
                  <a:txBody>
                    <a:bodyPr/>
                    <a:lstStyle/>
                    <a:p>
                      <a:pPr algn="l" rtl="0" fontAlgn="t">
                        <a:spcBef>
                          <a:spcPts val="0"/>
                        </a:spcBef>
                        <a:spcAft>
                          <a:spcPts val="800"/>
                        </a:spcAft>
                      </a:pPr>
                      <a:r>
                        <a:rPr lang="es-ES" sz="2400" b="1" i="0" u="none" strike="noStrike" baseline="0" noProof="0">
                          <a:solidFill>
                            <a:srgbClr val="FFC000"/>
                          </a:solidFill>
                          <a:effectLst/>
                          <a:latin typeface="Quattrocento Sans" panose="020B0502050000020003" pitchFamily="34" charset="0"/>
                          <a:cs typeface="Calibri" panose="020F0502020204030204" pitchFamily="34" charset="0"/>
                        </a:rPr>
                        <a:t>Origen declarado de la remesa</a:t>
                      </a:r>
                      <a:endParaRPr lang="es-ES" sz="2400" b="1" noProof="0">
                        <a:solidFill>
                          <a:srgbClr val="FFC000"/>
                        </a:solidFill>
                        <a:effectLst/>
                        <a:latin typeface="Quattrocento Sans" panose="020B0502050000020003" pitchFamily="34" charset="0"/>
                        <a:cs typeface="Calibri" panose="020F0502020204030204" pitchFamily="34" charset="0"/>
                      </a:endParaRPr>
                    </a:p>
                  </a:txBody>
                  <a:tcPr marL="83792" marR="83792" marT="55860" marB="5586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spcBef>
                          <a:spcPts val="0"/>
                        </a:spcBef>
                        <a:spcAft>
                          <a:spcPts val="800"/>
                        </a:spcAft>
                      </a:pPr>
                      <a:r>
                        <a:rPr lang="es-ES" sz="2400" b="0" i="0" u="none" strike="noStrike" baseline="0" noProof="0">
                          <a:solidFill>
                            <a:schemeClr val="bg2">
                              <a:lumMod val="20000"/>
                              <a:lumOff val="80000"/>
                            </a:schemeClr>
                          </a:solidFill>
                          <a:effectLst/>
                          <a:latin typeface="Quattrocento Sans" panose="020B0502050000020003" pitchFamily="34" charset="0"/>
                          <a:cs typeface="Calibri" panose="020F0502020204030204" pitchFamily="34" charset="0"/>
                        </a:rPr>
                        <a:t>     </a:t>
                      </a:r>
                      <a:endParaRPr lang="es-ES" sz="2400" noProof="0">
                        <a:solidFill>
                          <a:schemeClr val="bg2">
                            <a:lumMod val="20000"/>
                            <a:lumOff val="80000"/>
                          </a:schemeClr>
                        </a:solidFill>
                        <a:effectLst/>
                        <a:latin typeface="Quattrocento Sans" panose="020B0502050000020003" pitchFamily="34" charset="0"/>
                        <a:cs typeface="Calibri" panose="020F0502020204030204" pitchFamily="34" charset="0"/>
                      </a:endParaRPr>
                    </a:p>
                  </a:txBody>
                  <a:tcPr marL="83792" marR="83792" marT="55860" marB="5586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53027">
                <a:tc>
                  <a:txBody>
                    <a:bodyPr/>
                    <a:lstStyle/>
                    <a:p>
                      <a:pPr algn="l" rtl="0" fontAlgn="t">
                        <a:spcBef>
                          <a:spcPts val="0"/>
                        </a:spcBef>
                        <a:spcAft>
                          <a:spcPts val="800"/>
                        </a:spcAft>
                      </a:pPr>
                      <a:r>
                        <a:rPr lang="es-ES" sz="2400" b="1" i="0" u="none" strike="noStrike" baseline="0" noProof="0">
                          <a:solidFill>
                            <a:srgbClr val="FFC000"/>
                          </a:solidFill>
                          <a:effectLst/>
                          <a:latin typeface="Quattrocento Sans" panose="020B0502050000020003" pitchFamily="34" charset="0"/>
                          <a:cs typeface="Calibri" panose="020F0502020204030204" pitchFamily="34" charset="0"/>
                        </a:rPr>
                        <a:t>Destino declarado de la remesa</a:t>
                      </a:r>
                      <a:endParaRPr lang="es-ES" sz="2400" b="1" noProof="0">
                        <a:solidFill>
                          <a:srgbClr val="FFC000"/>
                        </a:solidFill>
                        <a:effectLst/>
                        <a:latin typeface="Quattrocento Sans" panose="020B0502050000020003" pitchFamily="34" charset="0"/>
                        <a:cs typeface="Calibri" panose="020F0502020204030204" pitchFamily="34" charset="0"/>
                      </a:endParaRPr>
                    </a:p>
                  </a:txBody>
                  <a:tcPr marL="83792" marR="83792" marT="55860" marB="5586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spcBef>
                          <a:spcPts val="0"/>
                        </a:spcBef>
                        <a:spcAft>
                          <a:spcPts val="800"/>
                        </a:spcAft>
                      </a:pPr>
                      <a:r>
                        <a:rPr lang="es-ES" sz="24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China, Laos, Japón</a:t>
                      </a:r>
                      <a:endParaRPr lang="es-ES" sz="2400" noProof="0" dirty="0">
                        <a:solidFill>
                          <a:schemeClr val="bg2">
                            <a:lumMod val="20000"/>
                            <a:lumOff val="80000"/>
                          </a:schemeClr>
                        </a:solidFill>
                        <a:effectLst/>
                        <a:latin typeface="Quattrocento Sans" panose="020B0502050000020003" pitchFamily="34" charset="0"/>
                        <a:cs typeface="Calibri" panose="020F0502020204030204" pitchFamily="34" charset="0"/>
                      </a:endParaRPr>
                    </a:p>
                  </a:txBody>
                  <a:tcPr marL="83792" marR="83792" marT="55860" marB="5586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8" name="Rectangle 1"/>
          <p:cNvSpPr>
            <a:spLocks noChangeArrowheads="1"/>
          </p:cNvSpPr>
          <p:nvPr/>
        </p:nvSpPr>
        <p:spPr bwMode="auto">
          <a:xfrm>
            <a:off x="5012533" y="3121968"/>
            <a:ext cx="2770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endParaRPr lang="es" sz="2100" dirty="0"/>
          </a:p>
        </p:txBody>
      </p:sp>
    </p:spTree>
    <p:extLst>
      <p:ext uri="{BB962C8B-B14F-4D97-AF65-F5344CB8AC3E}">
        <p14:creationId xmlns:p14="http://schemas.microsoft.com/office/powerpoint/2010/main" val="3839177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547018580"/>
              </p:ext>
            </p:extLst>
          </p:nvPr>
        </p:nvGraphicFramePr>
        <p:xfrm>
          <a:off x="1366230" y="1999076"/>
          <a:ext cx="15555539" cy="7480776"/>
        </p:xfrm>
        <a:graphic>
          <a:graphicData uri="http://schemas.openxmlformats.org/drawingml/2006/table">
            <a:tbl>
              <a:tblPr/>
              <a:tblGrid>
                <a:gridCol w="3818240">
                  <a:extLst>
                    <a:ext uri="{9D8B030D-6E8A-4147-A177-3AD203B41FA5}">
                      <a16:colId xmlns:a16="http://schemas.microsoft.com/office/drawing/2014/main" val="20000"/>
                    </a:ext>
                  </a:extLst>
                </a:gridCol>
                <a:gridCol w="4121567">
                  <a:extLst>
                    <a:ext uri="{9D8B030D-6E8A-4147-A177-3AD203B41FA5}">
                      <a16:colId xmlns:a16="http://schemas.microsoft.com/office/drawing/2014/main" val="20001"/>
                    </a:ext>
                  </a:extLst>
                </a:gridCol>
                <a:gridCol w="7615732">
                  <a:extLst>
                    <a:ext uri="{9D8B030D-6E8A-4147-A177-3AD203B41FA5}">
                      <a16:colId xmlns:a16="http://schemas.microsoft.com/office/drawing/2014/main" val="20002"/>
                    </a:ext>
                  </a:extLst>
                </a:gridCol>
              </a:tblGrid>
              <a:tr h="0">
                <a:tc gridSpan="2">
                  <a:txBody>
                    <a:bodyPr/>
                    <a:lstStyle/>
                    <a:p>
                      <a:pPr algn="l" rtl="0" fontAlgn="t">
                        <a:spcBef>
                          <a:spcPts val="0"/>
                        </a:spcBef>
                        <a:spcAft>
                          <a:spcPts val="800"/>
                        </a:spcAft>
                      </a:pPr>
                      <a:r>
                        <a:rPr lang="es-ES" sz="2300" b="1" i="0" u="none" strike="noStrike" baseline="0" noProof="0">
                          <a:solidFill>
                            <a:srgbClr val="FFC000"/>
                          </a:solidFill>
                          <a:effectLst/>
                          <a:latin typeface="Quattrocento Sans" panose="020B0502050000020003" pitchFamily="34" charset="0"/>
                          <a:cs typeface="Calibri" panose="020F0502020204030204" pitchFamily="34" charset="0"/>
                        </a:rPr>
                        <a:t>Categoría de la Lista Roja de la UICN</a:t>
                      </a:r>
                      <a:r>
                        <a:rPr lang="es-ES" sz="2300" b="1" i="0" u="none" strike="noStrike" baseline="0" noProof="0">
                          <a:solidFill>
                            <a:schemeClr val="bg2">
                              <a:lumMod val="20000"/>
                              <a:lumOff val="80000"/>
                            </a:schemeClr>
                          </a:solidFill>
                          <a:effectLst/>
                          <a:latin typeface="Quattrocento Sans" panose="020B0502050000020003" pitchFamily="34" charset="0"/>
                          <a:cs typeface="Calibri" panose="020F0502020204030204" pitchFamily="34" charset="0"/>
                        </a:rPr>
                        <a:t>: </a:t>
                      </a:r>
                      <a:r>
                        <a:rPr lang="es-ES" sz="2300" b="0" i="0" u="none" strike="noStrike" baseline="0" noProof="0">
                          <a:solidFill>
                            <a:schemeClr val="bg2">
                              <a:lumMod val="20000"/>
                              <a:lumOff val="80000"/>
                            </a:schemeClr>
                          </a:solidFill>
                          <a:effectLst/>
                          <a:latin typeface="Quattrocento Sans" panose="020B0502050000020003" pitchFamily="34" charset="0"/>
                          <a:cs typeface="Calibri" panose="020F0502020204030204" pitchFamily="34" charset="0"/>
                        </a:rPr>
                        <a:t>En peligro crítico</a:t>
                      </a:r>
                      <a:endParaRPr lang="es-ES" sz="2300" noProof="0">
                        <a:solidFill>
                          <a:schemeClr val="bg2">
                            <a:lumMod val="20000"/>
                            <a:lumOff val="80000"/>
                          </a:schemeClr>
                        </a:solidFill>
                        <a:effectLst/>
                        <a:latin typeface="Quattrocento Sans" panose="020B0502050000020003" pitchFamily="34" charset="0"/>
                        <a:cs typeface="Calibri" panose="020F0502020204030204" pitchFamily="34" charset="0"/>
                      </a:endParaRPr>
                    </a:p>
                  </a:txBody>
                  <a:tcPr marL="64563" marR="64563" marT="43041" marB="4304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dirty="0"/>
                    </a:p>
                  </a:txBody>
                  <a:tcPr marL="64563" marR="64563" marT="43041" marB="4304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spcBef>
                          <a:spcPts val="0"/>
                        </a:spcBef>
                        <a:spcAft>
                          <a:spcPts val="800"/>
                        </a:spcAft>
                      </a:pPr>
                      <a:r>
                        <a:rPr lang="es-ES" sz="2300" b="1" i="0" u="none" strike="noStrike" baseline="0" noProof="0">
                          <a:solidFill>
                            <a:srgbClr val="FFC000"/>
                          </a:solidFill>
                          <a:effectLst/>
                          <a:latin typeface="Quattrocento Sans" panose="020B0502050000020003" pitchFamily="34" charset="0"/>
                          <a:cs typeface="Calibri" panose="020F0502020204030204" pitchFamily="34" charset="0"/>
                        </a:rPr>
                        <a:t>Apéndice </a:t>
                      </a:r>
                      <a:r>
                        <a:rPr lang="es-ES" sz="2300" b="1" i="0" u="none" strike="noStrike" baseline="0" noProof="0">
                          <a:solidFill>
                            <a:schemeClr val="bg2">
                              <a:lumMod val="20000"/>
                              <a:lumOff val="80000"/>
                            </a:schemeClr>
                          </a:solidFill>
                          <a:effectLst/>
                          <a:latin typeface="Quattrocento Sans" panose="020B0502050000020003" pitchFamily="34" charset="0"/>
                          <a:cs typeface="Calibri" panose="020F0502020204030204" pitchFamily="34" charset="0"/>
                        </a:rPr>
                        <a:t>CITES: </a:t>
                      </a:r>
                      <a:r>
                        <a:rPr lang="es-ES" sz="2300" b="1" i="0" u="none" strike="noStrike" baseline="0" noProof="0">
                          <a:solidFill>
                            <a:schemeClr val="bg2">
                              <a:lumMod val="20000"/>
                              <a:lumOff val="80000"/>
                            </a:schemeClr>
                          </a:solidFill>
                          <a:effectLst/>
                          <a:latin typeface="Quattrocento Sans" panose="020B0502050000020003" pitchFamily="34" charset="0"/>
                          <a:ea typeface="Quattrocento Sans" panose="020B0502050000020003" pitchFamily="34" charset="0"/>
                          <a:cs typeface="Quattrocento Sans" panose="020B0502050000020003" pitchFamily="34" charset="0"/>
                        </a:rPr>
                        <a:t>I</a:t>
                      </a:r>
                    </a:p>
                  </a:txBody>
                  <a:tcPr marL="64563" marR="64563" marT="43041" marB="4304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54742">
                <a:tc>
                  <a:txBody>
                    <a:bodyPr/>
                    <a:lstStyle/>
                    <a:p>
                      <a:pPr algn="l" rtl="0" fontAlgn="t">
                        <a:spcBef>
                          <a:spcPts val="0"/>
                        </a:spcBef>
                        <a:spcAft>
                          <a:spcPts val="800"/>
                        </a:spcAft>
                      </a:pPr>
                      <a:r>
                        <a:rPr lang="es-ES" sz="2300" b="1" i="0" u="none" strike="noStrike" baseline="0" noProof="0">
                          <a:solidFill>
                            <a:srgbClr val="FFC000"/>
                          </a:solidFill>
                          <a:effectLst/>
                          <a:latin typeface="Quattrocento Sans" panose="020B0502050000020003" pitchFamily="34" charset="0"/>
                          <a:cs typeface="Calibri" panose="020F0502020204030204" pitchFamily="34" charset="0"/>
                        </a:rPr>
                        <a:t>País de origen</a:t>
                      </a:r>
                      <a:r>
                        <a:rPr lang="es-ES" sz="2300" b="0" i="0" u="none" strike="noStrike" baseline="0" noProof="0">
                          <a:solidFill>
                            <a:srgbClr val="FFC000"/>
                          </a:solidFill>
                          <a:effectLst/>
                          <a:latin typeface="Quattrocento Sans" panose="020B0502050000020003" pitchFamily="34" charset="0"/>
                          <a:cs typeface="Calibri" panose="020F0502020204030204" pitchFamily="34" charset="0"/>
                        </a:rPr>
                        <a:t> </a:t>
                      </a:r>
                      <a:r>
                        <a:rPr lang="es-ES" sz="2300" b="1" i="0" u="none" strike="noStrike" baseline="0" noProof="0">
                          <a:solidFill>
                            <a:srgbClr val="FFC000"/>
                          </a:solidFill>
                          <a:effectLst/>
                          <a:latin typeface="Quattrocento Sans" panose="020B0502050000020003" pitchFamily="34" charset="0"/>
                          <a:cs typeface="Calibri" panose="020F0502020204030204" pitchFamily="34" charset="0"/>
                        </a:rPr>
                        <a:t>(área de distribución natural)</a:t>
                      </a:r>
                      <a:endParaRPr lang="es-ES" sz="2300" noProof="0">
                        <a:solidFill>
                          <a:srgbClr val="FFC000"/>
                        </a:solidFill>
                        <a:effectLst/>
                        <a:latin typeface="Quattrocento Sans" panose="020B0502050000020003" pitchFamily="34" charset="0"/>
                        <a:cs typeface="Calibri" panose="020F0502020204030204" pitchFamily="34" charset="0"/>
                      </a:endParaRPr>
                    </a:p>
                  </a:txBody>
                  <a:tcPr marL="64563" marR="64563" marT="43041" marB="4304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rtl="0" fontAlgn="t">
                        <a:spcBef>
                          <a:spcPts val="0"/>
                        </a:spcBef>
                        <a:spcAft>
                          <a:spcPts val="800"/>
                        </a:spcAft>
                      </a:pPr>
                      <a:r>
                        <a:rPr lang="es-ES" sz="2300" b="0" i="0" u="none" strike="noStrike" baseline="0" noProof="0">
                          <a:solidFill>
                            <a:schemeClr val="bg2">
                              <a:lumMod val="20000"/>
                              <a:lumOff val="80000"/>
                            </a:schemeClr>
                          </a:solidFill>
                          <a:effectLst/>
                          <a:latin typeface="Quattrocento Sans" panose="020B0502050000020003" pitchFamily="34" charset="0"/>
                          <a:cs typeface="Calibri" panose="020F0502020204030204" pitchFamily="34" charset="0"/>
                        </a:rPr>
                        <a:t>Birmania, Tailandia, Malasia, Indonesia, Brunéi, Singapur (extinguida localmente)</a:t>
                      </a:r>
                      <a:endParaRPr lang="es-ES" sz="2300" noProof="0">
                        <a:solidFill>
                          <a:schemeClr val="bg2">
                            <a:lumMod val="20000"/>
                            <a:lumOff val="80000"/>
                          </a:schemeClr>
                        </a:solidFill>
                        <a:effectLst/>
                        <a:latin typeface="Quattrocento Sans" panose="020B0502050000020003" pitchFamily="34" charset="0"/>
                        <a:cs typeface="Calibri" panose="020F0502020204030204" pitchFamily="34" charset="0"/>
                      </a:endParaRPr>
                    </a:p>
                  </a:txBody>
                  <a:tcPr marL="64563" marR="64563" marT="43041" marB="4304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
                    </a:p>
                  </a:txBody>
                  <a:tcPr/>
                </a:tc>
                <a:extLst>
                  <a:ext uri="{0D108BD9-81ED-4DB2-BD59-A6C34878D82A}">
                    <a16:rowId xmlns:a16="http://schemas.microsoft.com/office/drawing/2014/main" val="10001"/>
                  </a:ext>
                </a:extLst>
              </a:tr>
              <a:tr h="1659930">
                <a:tc>
                  <a:txBody>
                    <a:bodyPr/>
                    <a:lstStyle/>
                    <a:p>
                      <a:pPr algn="l" rtl="0" fontAlgn="t">
                        <a:spcBef>
                          <a:spcPts val="0"/>
                        </a:spcBef>
                        <a:spcAft>
                          <a:spcPts val="800"/>
                        </a:spcAft>
                      </a:pPr>
                      <a:r>
                        <a:rPr lang="es-ES" sz="2300" b="1" i="0" u="none" strike="noStrike" baseline="0" noProof="0">
                          <a:solidFill>
                            <a:srgbClr val="FFC000"/>
                          </a:solidFill>
                          <a:effectLst/>
                          <a:latin typeface="Quattrocento Sans" panose="020B0502050000020003" pitchFamily="34" charset="0"/>
                          <a:cs typeface="Calibri" panose="020F0502020204030204" pitchFamily="34" charset="0"/>
                        </a:rPr>
                        <a:t>Principal(es) amenaza(s)</a:t>
                      </a:r>
                      <a:endParaRPr lang="es-ES" sz="2300" b="1" noProof="0">
                        <a:solidFill>
                          <a:srgbClr val="FFC000"/>
                        </a:solidFill>
                        <a:effectLst/>
                        <a:latin typeface="Quattrocento Sans" panose="020B0502050000020003" pitchFamily="34" charset="0"/>
                        <a:cs typeface="Calibri" panose="020F0502020204030204" pitchFamily="34" charset="0"/>
                      </a:endParaRPr>
                    </a:p>
                  </a:txBody>
                  <a:tcPr marL="64563" marR="64563" marT="43041" marB="4304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rtl="0" fontAlgn="t">
                        <a:spcBef>
                          <a:spcPts val="0"/>
                        </a:spcBef>
                        <a:spcAft>
                          <a:spcPts val="800"/>
                        </a:spcAft>
                      </a:pPr>
                      <a:r>
                        <a:rPr lang="es-ES" sz="2300" b="0" i="0" u="none" strike="noStrike" baseline="0" noProof="0">
                          <a:solidFill>
                            <a:schemeClr val="bg2">
                              <a:lumMod val="20000"/>
                              <a:lumOff val="80000"/>
                            </a:schemeClr>
                          </a:solidFill>
                          <a:effectLst/>
                          <a:latin typeface="Quattrocento Sans" panose="020B0502050000020003" pitchFamily="34" charset="0"/>
                          <a:cs typeface="Calibri" panose="020F0502020204030204" pitchFamily="34" charset="0"/>
                        </a:rPr>
                        <a:t>Sobreexplotación por su casco, conocido como marfil de cálao o </a:t>
                      </a:r>
                      <a:r>
                        <a:rPr lang="es-ES" sz="2300" b="0" i="1" u="none" strike="noStrike" baseline="0" noProof="0">
                          <a:solidFill>
                            <a:schemeClr val="bg2">
                              <a:lumMod val="20000"/>
                              <a:lumOff val="80000"/>
                            </a:schemeClr>
                          </a:solidFill>
                          <a:effectLst/>
                          <a:latin typeface="Quattrocento Sans" panose="020B0502050000020003" pitchFamily="34" charset="0"/>
                          <a:cs typeface="Calibri" panose="020F0502020204030204" pitchFamily="34" charset="0"/>
                        </a:rPr>
                        <a:t>hedinghong</a:t>
                      </a:r>
                      <a:r>
                        <a:rPr lang="es-ES" sz="2300" b="0" i="0" u="none" strike="noStrike" baseline="0" noProof="0">
                          <a:solidFill>
                            <a:schemeClr val="bg2">
                              <a:lumMod val="20000"/>
                              <a:lumOff val="80000"/>
                            </a:schemeClr>
                          </a:solidFill>
                          <a:effectLst/>
                          <a:latin typeface="Quattrocento Sans" panose="020B0502050000020003" pitchFamily="34" charset="0"/>
                          <a:cs typeface="Calibri" panose="020F0502020204030204" pitchFamily="34" charset="0"/>
                        </a:rPr>
                        <a:t> </a:t>
                      </a:r>
                      <a:r>
                        <a:rPr lang="es-ES" sz="2300" b="0" i="0" u="none" strike="noStrike" baseline="0" noProof="0">
                          <a:solidFill>
                            <a:schemeClr val="bg2">
                              <a:lumMod val="20000"/>
                              <a:lumOff val="80000"/>
                            </a:schemeClr>
                          </a:solidFill>
                          <a:effectLst/>
                          <a:latin typeface="Quattrocento Sans" panose="020B0502050000020003" pitchFamily="34" charset="0"/>
                          <a:ea typeface="Microsoft JhengHei" panose="020B0604030504040204" pitchFamily="34" charset="-120"/>
                          <a:cs typeface="Calibri" panose="020F0502020204030204" pitchFamily="34" charset="0"/>
                        </a:rPr>
                        <a:t>鶴頂紅</a:t>
                      </a:r>
                      <a:r>
                        <a:rPr lang="es-ES" sz="2300" b="0" i="0" u="none" strike="noStrike" baseline="0" noProof="0">
                          <a:solidFill>
                            <a:schemeClr val="bg2">
                              <a:lumMod val="20000"/>
                              <a:lumOff val="80000"/>
                            </a:schemeClr>
                          </a:solidFill>
                          <a:effectLst/>
                          <a:latin typeface="Quattrocento Sans" panose="020B0502050000020003" pitchFamily="34" charset="0"/>
                          <a:cs typeface="Calibri" panose="020F0502020204030204" pitchFamily="34" charset="0"/>
                        </a:rPr>
                        <a:t>en chino. El casco puede representar hasta el 10 % del peso corporal del ave.</a:t>
                      </a:r>
                      <a:endParaRPr lang="es-ES" sz="2300" noProof="0">
                        <a:solidFill>
                          <a:schemeClr val="bg2">
                            <a:lumMod val="20000"/>
                            <a:lumOff val="80000"/>
                          </a:schemeClr>
                        </a:solidFill>
                        <a:effectLst/>
                        <a:latin typeface="Quattrocento Sans" panose="020B0502050000020003" pitchFamily="34" charset="0"/>
                        <a:cs typeface="Calibri" panose="020F0502020204030204" pitchFamily="34" charset="0"/>
                      </a:endParaRPr>
                    </a:p>
                    <a:p>
                      <a:pPr algn="l" rtl="0" fontAlgn="t">
                        <a:spcBef>
                          <a:spcPts val="0"/>
                        </a:spcBef>
                        <a:spcAft>
                          <a:spcPts val="800"/>
                        </a:spcAft>
                      </a:pPr>
                      <a:br>
                        <a:rPr lang="es-ES" sz="2300" noProof="0">
                          <a:solidFill>
                            <a:schemeClr val="bg2">
                              <a:lumMod val="20000"/>
                              <a:lumOff val="80000"/>
                            </a:schemeClr>
                          </a:solidFill>
                          <a:effectLst/>
                          <a:latin typeface="Quattrocento Sans" panose="020B0502050000020003" pitchFamily="34" charset="0"/>
                          <a:cs typeface="Calibri" panose="020F0502020204030204" pitchFamily="34" charset="0"/>
                        </a:rPr>
                      </a:br>
                      <a:r>
                        <a:rPr lang="es-ES" sz="2300" b="0" i="0" u="none" strike="noStrike" baseline="0" noProof="0">
                          <a:solidFill>
                            <a:schemeClr val="bg2">
                              <a:lumMod val="20000"/>
                              <a:lumOff val="80000"/>
                            </a:schemeClr>
                          </a:solidFill>
                          <a:effectLst/>
                          <a:latin typeface="Quattrocento Sans" panose="020B0502050000020003" pitchFamily="34" charset="0"/>
                          <a:cs typeface="Calibri" panose="020F0502020204030204" pitchFamily="34" charset="0"/>
                        </a:rPr>
                        <a:t>Pérdida de hábitat por tala y conversión a plantaciones de palma aceitera.</a:t>
                      </a:r>
                      <a:endParaRPr lang="es-ES" sz="2300" noProof="0">
                        <a:solidFill>
                          <a:schemeClr val="bg2">
                            <a:lumMod val="20000"/>
                            <a:lumOff val="80000"/>
                          </a:schemeClr>
                        </a:solidFill>
                        <a:effectLst/>
                        <a:latin typeface="Quattrocento Sans" panose="020B0502050000020003" pitchFamily="34" charset="0"/>
                        <a:cs typeface="Calibri" panose="020F0502020204030204" pitchFamily="34" charset="0"/>
                      </a:endParaRPr>
                    </a:p>
                  </a:txBody>
                  <a:tcPr marL="64563" marR="64563" marT="43041" marB="4304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
                    </a:p>
                  </a:txBody>
                  <a:tcPr/>
                </a:tc>
                <a:extLst>
                  <a:ext uri="{0D108BD9-81ED-4DB2-BD59-A6C34878D82A}">
                    <a16:rowId xmlns:a16="http://schemas.microsoft.com/office/drawing/2014/main" val="10002"/>
                  </a:ext>
                </a:extLst>
              </a:tr>
              <a:tr h="4312741">
                <a:tc>
                  <a:txBody>
                    <a:bodyPr/>
                    <a:lstStyle/>
                    <a:p>
                      <a:pPr algn="l" rtl="0" fontAlgn="t">
                        <a:spcBef>
                          <a:spcPts val="0"/>
                        </a:spcBef>
                        <a:spcAft>
                          <a:spcPts val="800"/>
                        </a:spcAft>
                      </a:pPr>
                      <a:r>
                        <a:rPr lang="es-ES" sz="2300" b="1" i="0" u="none" strike="noStrike" baseline="0" noProof="0">
                          <a:solidFill>
                            <a:srgbClr val="FFC000"/>
                          </a:solidFill>
                          <a:effectLst/>
                          <a:latin typeface="Quattrocento Sans" panose="020B0502050000020003" pitchFamily="34" charset="0"/>
                          <a:cs typeface="Calibri" panose="020F0502020204030204" pitchFamily="34" charset="0"/>
                        </a:rPr>
                        <a:t>Notas</a:t>
                      </a:r>
                      <a:endParaRPr lang="es-ES" sz="2300" b="1" noProof="0">
                        <a:solidFill>
                          <a:srgbClr val="FFC000"/>
                        </a:solidFill>
                        <a:effectLst/>
                        <a:latin typeface="Quattrocento Sans" panose="020B0502050000020003" pitchFamily="34" charset="0"/>
                        <a:cs typeface="Calibri" panose="020F0502020204030204" pitchFamily="34" charset="0"/>
                      </a:endParaRPr>
                    </a:p>
                  </a:txBody>
                  <a:tcPr marL="64563" marR="64563" marT="43041" marB="4304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rtl="0" fontAlgn="t">
                        <a:spcBef>
                          <a:spcPts val="0"/>
                        </a:spcBef>
                        <a:spcAft>
                          <a:spcPts val="800"/>
                        </a:spcAft>
                      </a:pPr>
                      <a:r>
                        <a:rPr lang="es-ES" sz="23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El cálao de casco es la especie de cálao más grande de Asia.</a:t>
                      </a:r>
                      <a:endParaRPr lang="es-ES" sz="2300" noProof="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algn="l" rtl="0" fontAlgn="t">
                        <a:spcBef>
                          <a:spcPts val="0"/>
                        </a:spcBef>
                        <a:spcAft>
                          <a:spcPts val="800"/>
                        </a:spcAft>
                      </a:pPr>
                      <a:r>
                        <a:rPr lang="es-ES" sz="23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A pesar de estar incluida en el Apéndice I de la CITES desde 1975, sigue habiendo comercio ilegal de su casco, y el volumen del comercio ha aumentado evidentemente en la última década (</a:t>
                      </a:r>
                      <a:r>
                        <a:rPr lang="es-ES" sz="23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Beastall</a:t>
                      </a:r>
                      <a:r>
                        <a:rPr lang="es-ES" sz="23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s-ES" sz="2300" b="0" i="1"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et al.</a:t>
                      </a:r>
                      <a:r>
                        <a:rPr lang="es-ES" sz="23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2016). </a:t>
                      </a:r>
                    </a:p>
                    <a:p>
                      <a:pPr algn="l" rtl="0" fontAlgn="t">
                        <a:spcBef>
                          <a:spcPts val="0"/>
                        </a:spcBef>
                        <a:spcAft>
                          <a:spcPts val="800"/>
                        </a:spcAft>
                      </a:pPr>
                      <a:br>
                        <a:rPr lang="es-ES" sz="2300" noProof="0" dirty="0">
                          <a:solidFill>
                            <a:schemeClr val="bg2">
                              <a:lumMod val="20000"/>
                              <a:lumOff val="80000"/>
                            </a:schemeClr>
                          </a:solidFill>
                          <a:effectLst/>
                          <a:latin typeface="Quattrocento Sans" panose="020B0502050000020003" pitchFamily="34" charset="0"/>
                          <a:cs typeface="Calibri" panose="020F0502020204030204" pitchFamily="34" charset="0"/>
                        </a:rPr>
                      </a:br>
                      <a:r>
                        <a:rPr lang="es-ES" sz="23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En 2015, la especie pasó de la categoría de Casi Amenazada a la de En Peligro Crítico en la Lista Roja de la UICN debido a la fuerte presión cinegética por su casco y debido a la pérdida de hábitat por la tala de árboles y la conversión agrícola. Se espera que la presión cinegética aumente y se extienda por toda el área de distribución de la especie, dado el valor que se le atribuye al casco en el comercio ilícito.</a:t>
                      </a:r>
                      <a:endParaRPr lang="es-ES" sz="2300" noProof="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algn="l" rtl="0" fontAlgn="t">
                        <a:spcBef>
                          <a:spcPts val="0"/>
                        </a:spcBef>
                        <a:spcAft>
                          <a:spcPts val="800"/>
                        </a:spcAft>
                      </a:pPr>
                      <a:br>
                        <a:rPr lang="es-ES" sz="2300" noProof="0" dirty="0">
                          <a:solidFill>
                            <a:schemeClr val="bg2">
                              <a:lumMod val="20000"/>
                              <a:lumOff val="80000"/>
                            </a:schemeClr>
                          </a:solidFill>
                          <a:effectLst/>
                          <a:latin typeface="Quattrocento Sans" panose="020B0502050000020003" pitchFamily="34" charset="0"/>
                          <a:cs typeface="Calibri" panose="020F0502020204030204" pitchFamily="34" charset="0"/>
                        </a:rPr>
                      </a:br>
                      <a:r>
                        <a:rPr lang="es-ES" sz="23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Especie protegida a escala nacional de grado 1 en China.</a:t>
                      </a:r>
                      <a:endParaRPr lang="es-ES" sz="2300" noProof="0" dirty="0">
                        <a:solidFill>
                          <a:schemeClr val="bg2">
                            <a:lumMod val="20000"/>
                            <a:lumOff val="80000"/>
                          </a:schemeClr>
                        </a:solidFill>
                        <a:effectLst/>
                        <a:latin typeface="Quattrocento Sans" panose="020B0502050000020003" pitchFamily="34" charset="0"/>
                        <a:cs typeface="Calibri" panose="020F0502020204030204" pitchFamily="34" charset="0"/>
                      </a:endParaRPr>
                    </a:p>
                  </a:txBody>
                  <a:tcPr marL="64563" marR="64563" marT="43041" marB="4304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
                    </a:p>
                  </a:txBody>
                  <a:tcPr/>
                </a:tc>
                <a:extLst>
                  <a:ext uri="{0D108BD9-81ED-4DB2-BD59-A6C34878D82A}">
                    <a16:rowId xmlns:a16="http://schemas.microsoft.com/office/drawing/2014/main" val="10003"/>
                  </a:ext>
                </a:extLst>
              </a:tr>
            </a:tbl>
          </a:graphicData>
        </a:graphic>
      </p:graphicFrame>
      <p:sp>
        <p:nvSpPr>
          <p:cNvPr id="4" name="Rectangle 1"/>
          <p:cNvSpPr>
            <a:spLocks noChangeArrowheads="1"/>
          </p:cNvSpPr>
          <p:nvPr/>
        </p:nvSpPr>
        <p:spPr bwMode="auto">
          <a:xfrm>
            <a:off x="-10282985" y="2912418"/>
            <a:ext cx="510601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ctr" anchorCtr="0" compatLnSpc="1">
            <a:prstTxWarp prst="textNoShape">
              <a:avLst/>
            </a:prstTxWarp>
            <a:spAutoFit/>
          </a:bodyPr>
          <a:lstStyle/>
          <a:p>
            <a:endParaRPr lang="es" sz="2100" dirty="0"/>
          </a:p>
        </p:txBody>
      </p:sp>
      <p:pic>
        <p:nvPicPr>
          <p:cNvPr id="5"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366230" y="6484630"/>
            <a:ext cx="3762245" cy="2368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A1EDDF51-6069-246C-B39E-CDEFA5B67C86}"/>
              </a:ext>
            </a:extLst>
          </p:cNvPr>
          <p:cNvSpPr>
            <a:spLocks noGrp="1"/>
          </p:cNvSpPr>
          <p:nvPr>
            <p:ph type="title"/>
          </p:nvPr>
        </p:nvSpPr>
        <p:spPr/>
        <p:txBody>
          <a:bodyPr>
            <a:noAutofit/>
          </a:bodyPr>
          <a:lstStyle/>
          <a:p>
            <a:pPr rtl="0"/>
            <a:r>
              <a:rPr lang="es" sz="6000" b="1" i="0" u="none" baseline="0">
                <a:solidFill>
                  <a:schemeClr val="tx1"/>
                </a:solidFill>
                <a:latin typeface="Quattrocento Sans" panose="020B0502050000020003" pitchFamily="34" charset="0"/>
                <a:ea typeface="Quattrocento Sans" panose="020B0502050000020003" pitchFamily="34" charset="0"/>
                <a:cs typeface="Quattrocento Sans" panose="020B0502050000020003" pitchFamily="34" charset="0"/>
              </a:rPr>
              <a:t>Cálao de casco </a:t>
            </a:r>
            <a:r>
              <a:rPr lang="es" sz="6000" b="1" i="1" u="none" baseline="0">
                <a:solidFill>
                  <a:schemeClr val="tx1"/>
                </a:solidFill>
                <a:latin typeface="Quattrocento Sans" panose="020B0502050000020003" pitchFamily="34" charset="0"/>
                <a:ea typeface="Quattrocento Sans" panose="020B0502050000020003" pitchFamily="34" charset="0"/>
                <a:cs typeface="Quattrocento Sans" panose="020B0502050000020003" pitchFamily="34" charset="0"/>
              </a:rPr>
              <a:t>(Rhinoplax vigil</a:t>
            </a:r>
            <a:r>
              <a:rPr lang="es" sz="6000" b="1" i="0" u="none" baseline="0">
                <a:solidFill>
                  <a:schemeClr val="tx1"/>
                </a:solidFill>
                <a:latin typeface="Quattrocento Sans" panose="020B0502050000020003" pitchFamily="34" charset="0"/>
                <a:ea typeface="Quattrocento Sans" panose="020B0502050000020003" pitchFamily="34" charset="0"/>
                <a:cs typeface="Quattrocento Sans" panose="020B0502050000020003" pitchFamily="34" charset="0"/>
              </a:rPr>
              <a:t>)</a:t>
            </a:r>
            <a:endParaRPr lang="es" sz="6000" dirty="0"/>
          </a:p>
        </p:txBody>
      </p:sp>
    </p:spTree>
    <p:extLst>
      <p:ext uri="{BB962C8B-B14F-4D97-AF65-F5344CB8AC3E}">
        <p14:creationId xmlns:p14="http://schemas.microsoft.com/office/powerpoint/2010/main" val="3728941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085838894"/>
              </p:ext>
            </p:extLst>
          </p:nvPr>
        </p:nvGraphicFramePr>
        <p:xfrm>
          <a:off x="1506799" y="2219248"/>
          <a:ext cx="9337413" cy="7359518"/>
        </p:xfrm>
        <a:graphic>
          <a:graphicData uri="http://schemas.openxmlformats.org/drawingml/2006/table">
            <a:tbl>
              <a:tblPr/>
              <a:tblGrid>
                <a:gridCol w="9337413">
                  <a:extLst>
                    <a:ext uri="{9D8B030D-6E8A-4147-A177-3AD203B41FA5}">
                      <a16:colId xmlns:a16="http://schemas.microsoft.com/office/drawing/2014/main" val="20000"/>
                    </a:ext>
                  </a:extLst>
                </a:gridCol>
              </a:tblGrid>
              <a:tr h="5948112">
                <a:tc>
                  <a:txBody>
                    <a:bodyPr/>
                    <a:lstStyle/>
                    <a:p>
                      <a:pPr marL="342900" indent="-342900" algn="l" rtl="0" fontAlgn="t">
                        <a:spcBef>
                          <a:spcPts val="0"/>
                        </a:spcBef>
                        <a:spcAft>
                          <a:spcPts val="800"/>
                        </a:spcAft>
                        <a:buClr>
                          <a:srgbClr val="F8F8F8"/>
                        </a:buClr>
                        <a:buFont typeface="Arial" panose="020B0604020202020204" pitchFamily="34" charset="0"/>
                        <a:buChar char="•"/>
                      </a:pPr>
                      <a:r>
                        <a:rPr lang="es-ES" sz="25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Es una de las ocho especies de cálao autóctonas de Borneo y es importante en la </a:t>
                      </a:r>
                      <a:r>
                        <a:rPr lang="es-ES" sz="2500" b="1" i="0" u="sng" strike="noStrike" baseline="0" noProof="0" dirty="0">
                          <a:solidFill>
                            <a:srgbClr val="FFC000"/>
                          </a:solidFill>
                          <a:effectLst/>
                          <a:latin typeface="Quattrocento Sans" panose="020B0502050000020003" pitchFamily="34" charset="0"/>
                          <a:cs typeface="Calibri" panose="020F0502020204030204" pitchFamily="34" charset="0"/>
                        </a:rPr>
                        <a:t>cultura de muchos grupos étnicos</a:t>
                      </a:r>
                      <a:r>
                        <a:rPr lang="es-ES" sz="25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Se lo asocia con la caza de cabezas y el más allá, y es el </a:t>
                      </a:r>
                      <a:r>
                        <a:rPr lang="es-ES" sz="2500" b="1" i="0" u="sng" strike="noStrike" baseline="0" noProof="0" dirty="0">
                          <a:solidFill>
                            <a:srgbClr val="FFC000"/>
                          </a:solidFill>
                          <a:effectLst/>
                          <a:latin typeface="Quattrocento Sans" panose="020B0502050000020003" pitchFamily="34" charset="0"/>
                          <a:cs typeface="Calibri" panose="020F0502020204030204" pitchFamily="34" charset="0"/>
                        </a:rPr>
                        <a:t>ave estatal </a:t>
                      </a:r>
                      <a:r>
                        <a:rPr lang="es-ES" sz="25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de la provincia indonesia de Borneo Occidental (</a:t>
                      </a:r>
                      <a:r>
                        <a:rPr lang="es-ES" sz="25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Beastall</a:t>
                      </a:r>
                      <a:r>
                        <a:rPr lang="es-ES" sz="25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s-ES" sz="2500" b="0" i="1"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et al.</a:t>
                      </a:r>
                      <a:r>
                        <a:rPr lang="es-ES" sz="25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2016).</a:t>
                      </a:r>
                      <a:endParaRPr lang="es-ES" sz="2500" noProof="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marL="342900" indent="-342900" algn="l" rtl="0" fontAlgn="t">
                        <a:spcBef>
                          <a:spcPts val="0"/>
                        </a:spcBef>
                        <a:spcAft>
                          <a:spcPts val="800"/>
                        </a:spcAft>
                        <a:buClr>
                          <a:srgbClr val="F8F8F8"/>
                        </a:buClr>
                        <a:buFont typeface="Arial" panose="020B0604020202020204" pitchFamily="34" charset="0"/>
                        <a:buChar char="•"/>
                      </a:pPr>
                      <a:endParaRPr lang="es-ES" sz="2500" noProof="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marL="342900" indent="-342900" algn="l" rtl="0" fontAlgn="t">
                        <a:spcBef>
                          <a:spcPts val="0"/>
                        </a:spcBef>
                        <a:spcAft>
                          <a:spcPts val="800"/>
                        </a:spcAft>
                        <a:buClr>
                          <a:srgbClr val="F8F8F8"/>
                        </a:buClr>
                        <a:buFont typeface="Arial" panose="020B0604020202020204" pitchFamily="34" charset="0"/>
                        <a:buChar char="•"/>
                      </a:pPr>
                      <a:r>
                        <a:rPr lang="es-ES" sz="25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Los cálaos comen frutas y son los mayores y más eficaces dispersores de semillas de los bosques tropicales; se los conoce como "</a:t>
                      </a:r>
                      <a:r>
                        <a:rPr lang="es-ES" sz="2500" b="1" i="0" u="sng" strike="noStrike" baseline="0" noProof="0" dirty="0">
                          <a:solidFill>
                            <a:srgbClr val="FFC000"/>
                          </a:solidFill>
                          <a:effectLst/>
                          <a:latin typeface="Quattrocento Sans" panose="020B0502050000020003" pitchFamily="34" charset="0"/>
                          <a:cs typeface="Calibri" panose="020F0502020204030204" pitchFamily="34" charset="0"/>
                        </a:rPr>
                        <a:t>ingenieros forestales</a:t>
                      </a:r>
                      <a:r>
                        <a:rPr lang="es-ES" sz="25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Los cálaos de Asia </a:t>
                      </a:r>
                      <a:r>
                        <a:rPr lang="es-ES" sz="2500" b="1" i="0" u="sng" strike="noStrike" baseline="0" noProof="0" dirty="0">
                          <a:solidFill>
                            <a:srgbClr val="FFC000"/>
                          </a:solidFill>
                          <a:effectLst/>
                          <a:latin typeface="Quattrocento Sans" panose="020B0502050000020003" pitchFamily="34" charset="0"/>
                          <a:cs typeface="Calibri" panose="020F0502020204030204" pitchFamily="34" charset="0"/>
                        </a:rPr>
                        <a:t>transportan las semillas de más de 700 especies</a:t>
                      </a:r>
                      <a:r>
                        <a:rPr lang="es-ES" sz="25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 través de los bosques y </a:t>
                      </a:r>
                      <a:r>
                        <a:rPr lang="es-ES" sz="2500" b="1" i="0" u="sng" strike="noStrike" baseline="0" noProof="0" dirty="0">
                          <a:solidFill>
                            <a:srgbClr val="FFC000"/>
                          </a:solidFill>
                          <a:effectLst/>
                          <a:latin typeface="Quattrocento Sans" panose="020B0502050000020003" pitchFamily="34" charset="0"/>
                          <a:cs typeface="Calibri" panose="020F0502020204030204" pitchFamily="34" charset="0"/>
                        </a:rPr>
                        <a:t>facilitan la recuperación de los bosques</a:t>
                      </a:r>
                      <a:r>
                        <a:rPr lang="es-ES" sz="25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s-ES" sz="25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Kitamura</a:t>
                      </a:r>
                      <a:r>
                        <a:rPr lang="es-ES" sz="25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2011).</a:t>
                      </a:r>
                    </a:p>
                    <a:p>
                      <a:pPr marL="342900" indent="-342900" algn="l" rtl="0" fontAlgn="t">
                        <a:spcBef>
                          <a:spcPts val="0"/>
                        </a:spcBef>
                        <a:spcAft>
                          <a:spcPts val="800"/>
                        </a:spcAft>
                        <a:buClr>
                          <a:srgbClr val="F8F8F8"/>
                        </a:buClr>
                        <a:buFont typeface="Arial" panose="020B0604020202020204" pitchFamily="34" charset="0"/>
                        <a:buChar char="•"/>
                      </a:pPr>
                      <a:endParaRPr lang="es-ES" sz="2500" b="0" i="0" u="none" strike="noStrike" noProof="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marL="342900" indent="-342900" algn="l" rtl="0" fontAlgn="t">
                        <a:spcBef>
                          <a:spcPts val="0"/>
                        </a:spcBef>
                        <a:spcAft>
                          <a:spcPts val="800"/>
                        </a:spcAft>
                        <a:buClr>
                          <a:srgbClr val="F8F8F8"/>
                        </a:buClr>
                        <a:buFont typeface="Arial" panose="020B0604020202020204" pitchFamily="34" charset="0"/>
                        <a:buChar char="•"/>
                      </a:pPr>
                      <a:r>
                        <a:rPr lang="es-ES" sz="2500" b="1" i="0" u="sng" strike="noStrike" baseline="0" noProof="0" dirty="0">
                          <a:solidFill>
                            <a:srgbClr val="FFC000"/>
                          </a:solidFill>
                          <a:effectLst/>
                          <a:latin typeface="Quattrocento Sans" panose="020B0502050000020003" pitchFamily="34" charset="0"/>
                          <a:cs typeface="Calibri" panose="020F0502020204030204" pitchFamily="34" charset="0"/>
                        </a:rPr>
                        <a:t>La población sufrió un fuerte declive</a:t>
                      </a:r>
                      <a:r>
                        <a:rPr lang="es-ES" sz="2500" b="1" i="0" u="none" strike="noStrike" baseline="0" noProof="0" dirty="0">
                          <a:solidFill>
                            <a:srgbClr val="FFC000"/>
                          </a:solidFill>
                          <a:effectLst/>
                          <a:latin typeface="Quattrocento Sans" panose="020B0502050000020003" pitchFamily="34" charset="0"/>
                          <a:cs typeface="Calibri" panose="020F0502020204030204" pitchFamily="34" charset="0"/>
                        </a:rPr>
                        <a:t> </a:t>
                      </a:r>
                      <a:r>
                        <a:rPr lang="es-ES" sz="25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en la mayor parte del área de distribución de la especie, incluyendo Sumatra, Malasia peninsular y la mayor parte de Borneo, debido principalmente a la caza furtiva y a la pérdida de hábitat. Actualmente, la caza furtiva se centra en Indonesia, pero se sospecha que también se ha extendido a Malasia (S. </a:t>
                      </a:r>
                      <a:r>
                        <a:rPr lang="es-ES" sz="25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Mahood</a:t>
                      </a:r>
                      <a:r>
                        <a:rPr lang="es-ES" sz="25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s-ES" sz="25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comun</a:t>
                      </a:r>
                      <a:r>
                        <a:rPr lang="es-ES" sz="25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s-ES" sz="25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pers</a:t>
                      </a:r>
                      <a:r>
                        <a:rPr lang="es-ES" sz="25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en la Lista Roja de la UICN)</a:t>
                      </a:r>
                    </a:p>
                  </a:txBody>
                  <a:tcPr marL="71339" marR="71339" marT="47559" marB="47559">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4" name="Rectangle 1"/>
          <p:cNvSpPr>
            <a:spLocks noChangeArrowheads="1"/>
          </p:cNvSpPr>
          <p:nvPr/>
        </p:nvSpPr>
        <p:spPr bwMode="auto">
          <a:xfrm>
            <a:off x="612065" y="581866"/>
            <a:ext cx="17026230"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ctr" anchorCtr="0" compatLnSpc="1">
            <a:prstTxWarp prst="textNoShape">
              <a:avLst/>
            </a:prstTxWarp>
            <a:spAutoFit/>
          </a:bodyPr>
          <a:lstStyle/>
          <a:p>
            <a:pPr algn="ctr" defTabSz="1371600" rtl="0" eaLnBrk="0" fontAlgn="base" hangingPunct="0">
              <a:spcBef>
                <a:spcPct val="0"/>
              </a:spcBef>
              <a:spcAft>
                <a:spcPct val="0"/>
              </a:spcAft>
              <a:buClrTx/>
            </a:pPr>
            <a:r>
              <a:rPr lang="es" sz="4800" b="1" i="0" u="none" baseline="0" dirty="0">
                <a:solidFill>
                  <a:schemeClr val="tx1"/>
                </a:solidFill>
                <a:latin typeface="Quattrocento Sans" panose="020B0502050000020003" pitchFamily="34" charset="0"/>
                <a:ea typeface="Quattrocento Sans" panose="020B0502050000020003" pitchFamily="34" charset="0"/>
                <a:cs typeface="Quattrocento Sans" panose="020B0502050000020003" pitchFamily="34" charset="0"/>
              </a:rPr>
              <a:t>Cálao de casco: principales repercusiones </a:t>
            </a:r>
            <a:r>
              <a:rPr lang="es" sz="4800" b="1" i="0" u="none" baseline="0" dirty="0">
                <a:solidFill>
                  <a:schemeClr val="tx1"/>
                </a:solidFill>
                <a:latin typeface="Quattrocento Sans" panose="020B0502050000020003" pitchFamily="34" charset="0"/>
                <a:cs typeface="Calibri" panose="020F0502020204030204" pitchFamily="34" charset="0"/>
              </a:rPr>
              <a:t>en los países de origen</a:t>
            </a:r>
          </a:p>
        </p:txBody>
      </p:sp>
      <p:pic>
        <p:nvPicPr>
          <p:cNvPr id="2050" name="Picture 2">
            <a:extLst>
              <a:ext uri="{FF2B5EF4-FFF2-40B4-BE49-F238E27FC236}">
                <a16:creationId xmlns:a16="http://schemas.microsoft.com/office/drawing/2014/main" id="{B79F701D-8D8E-9D39-733A-4F0123B9EB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2899" y="2471737"/>
            <a:ext cx="4829176" cy="6388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599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604823" y="3690589"/>
            <a:ext cx="5939198" cy="4071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671637" y="2048617"/>
            <a:ext cx="9801225" cy="7355860"/>
          </a:xfrm>
          <a:prstGeom prst="rect">
            <a:avLst/>
          </a:prstGeom>
        </p:spPr>
        <p:txBody>
          <a:bodyPr wrap="square">
            <a:spAutoFit/>
          </a:bodyPr>
          <a:lstStyle/>
          <a:p>
            <a:pPr algn="l" rtl="0">
              <a:spcAft>
                <a:spcPts val="1200"/>
              </a:spcAft>
            </a:pPr>
            <a:r>
              <a:rPr lang="es-ES" sz="2400" b="1" i="0" u="sng" baseline="0" dirty="0">
                <a:solidFill>
                  <a:srgbClr val="FFC000"/>
                </a:solidFill>
                <a:latin typeface="Calibri" panose="020F0502020204030204" pitchFamily="34" charset="0"/>
                <a:ea typeface="Calibri" panose="020F0502020204030204" pitchFamily="34" charset="0"/>
                <a:cs typeface="Calibri" panose="020F0502020204030204" pitchFamily="34" charset="0"/>
              </a:rPr>
              <a:t>Incautaciones</a:t>
            </a:r>
          </a:p>
          <a:p>
            <a:pPr algn="l" rtl="0"/>
            <a:r>
              <a:rPr lang="es-ES" sz="2400" b="0" i="0" u="none" strike="noStrike" baseline="0" dirty="0">
                <a:solidFill>
                  <a:schemeClr val="bg2">
                    <a:lumMod val="20000"/>
                    <a:lumOff val="80000"/>
                  </a:schemeClr>
                </a:solidFill>
                <a:effectLst/>
                <a:latin typeface="Quattrocento Sans" panose="020B0502050000020003" pitchFamily="34" charset="0"/>
                <a:cs typeface="Calibri" panose="020F0502020204030204" pitchFamily="34" charset="0"/>
              </a:rPr>
              <a:t>Un análisis de los datos de incautaciones realizado por la ONG británica </a:t>
            </a:r>
            <a:r>
              <a:rPr lang="es-ES" sz="2400" b="0" i="0" u="none" strike="noStrike" baseline="0" dirty="0" err="1">
                <a:solidFill>
                  <a:schemeClr val="bg2">
                    <a:lumMod val="20000"/>
                    <a:lumOff val="80000"/>
                  </a:schemeClr>
                </a:solidFill>
                <a:effectLst/>
                <a:latin typeface="Quattrocento Sans" panose="020B0502050000020003" pitchFamily="34" charset="0"/>
                <a:cs typeface="Calibri" panose="020F0502020204030204" pitchFamily="34" charset="0"/>
              </a:rPr>
              <a:t>Environmental</a:t>
            </a:r>
            <a:r>
              <a:rPr lang="es-ES" sz="2400" b="0" i="0" u="none" strike="noStrike" baseline="0"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s-ES" sz="2400" b="0" i="0" u="none" strike="noStrike" baseline="0" dirty="0" err="1">
                <a:solidFill>
                  <a:schemeClr val="bg2">
                    <a:lumMod val="20000"/>
                    <a:lumOff val="80000"/>
                  </a:schemeClr>
                </a:solidFill>
                <a:effectLst/>
                <a:latin typeface="Quattrocento Sans" panose="020B0502050000020003" pitchFamily="34" charset="0"/>
                <a:cs typeface="Calibri" panose="020F0502020204030204" pitchFamily="34" charset="0"/>
              </a:rPr>
              <a:t>Investigation</a:t>
            </a:r>
            <a:r>
              <a:rPr lang="es-ES" sz="2400" b="0" i="0" u="none" strike="noStrike" baseline="0" dirty="0">
                <a:solidFill>
                  <a:schemeClr val="bg2">
                    <a:lumMod val="20000"/>
                    <a:lumOff val="80000"/>
                  </a:schemeClr>
                </a:solidFill>
                <a:effectLst/>
                <a:latin typeface="Quattrocento Sans" panose="020B0502050000020003" pitchFamily="34" charset="0"/>
                <a:cs typeface="Calibri" panose="020F0502020204030204" pitchFamily="34" charset="0"/>
              </a:rPr>
              <a:t> Agency (EIA) revela que se incautaron </a:t>
            </a:r>
            <a:r>
              <a:rPr lang="es-ES" sz="2400" b="1" i="0" u="none" strike="noStrike" baseline="0" dirty="0">
                <a:solidFill>
                  <a:srgbClr val="F8F8F8"/>
                </a:solidFill>
                <a:effectLst/>
                <a:latin typeface="Quattrocento Sans" panose="020B0502050000020003" pitchFamily="34" charset="0"/>
                <a:cs typeface="Calibri" panose="020F0502020204030204" pitchFamily="34" charset="0"/>
              </a:rPr>
              <a:t>al menos</a:t>
            </a:r>
            <a:r>
              <a:rPr lang="es-ES" sz="2400" b="0" i="0" u="none" strike="noStrike" baseline="0" dirty="0">
                <a:solidFill>
                  <a:srgbClr val="F8F8F8"/>
                </a:solidFill>
                <a:effectLst/>
                <a:latin typeface="Quattrocento Sans" panose="020B0502050000020003" pitchFamily="34" charset="0"/>
                <a:cs typeface="Calibri" panose="020F0502020204030204" pitchFamily="34" charset="0"/>
              </a:rPr>
              <a:t> </a:t>
            </a:r>
            <a:r>
              <a:rPr lang="es-ES" sz="2400" b="1" i="0" u="none" strike="noStrike" baseline="0" dirty="0">
                <a:solidFill>
                  <a:srgbClr val="F8F8F8"/>
                </a:solidFill>
                <a:effectLst/>
                <a:latin typeface="Quattrocento Sans" panose="020B0502050000020003" pitchFamily="34" charset="0"/>
                <a:cs typeface="Calibri" panose="020F0502020204030204" pitchFamily="34" charset="0"/>
              </a:rPr>
              <a:t>2878</a:t>
            </a:r>
            <a:r>
              <a:rPr lang="es-ES" sz="2400" b="0" i="0" u="none" strike="noStrike" baseline="0" dirty="0">
                <a:solidFill>
                  <a:srgbClr val="F8F8F8"/>
                </a:solidFill>
                <a:effectLst/>
                <a:latin typeface="Quattrocento Sans" panose="020B0502050000020003" pitchFamily="34" charset="0"/>
                <a:cs typeface="Calibri" panose="020F0502020204030204" pitchFamily="34" charset="0"/>
              </a:rPr>
              <a:t> cascos, cráneos y productos de cálao de casco en </a:t>
            </a:r>
            <a:r>
              <a:rPr lang="es-ES" sz="2400" b="1" i="0" u="none" strike="noStrike" baseline="0" dirty="0">
                <a:solidFill>
                  <a:srgbClr val="F8F8F8"/>
                </a:solidFill>
                <a:effectLst/>
                <a:latin typeface="Quattrocento Sans" panose="020B0502050000020003" pitchFamily="34" charset="0"/>
                <a:cs typeface="Calibri" panose="020F0502020204030204" pitchFamily="34" charset="0"/>
              </a:rPr>
              <a:t>al menos 59 confiscaciones conocidas</a:t>
            </a:r>
            <a:r>
              <a:rPr lang="es-ES" sz="2400" b="0" i="0" u="none" strike="noStrike" baseline="0" dirty="0">
                <a:solidFill>
                  <a:srgbClr val="F8F8F8"/>
                </a:solidFill>
                <a:effectLst/>
                <a:latin typeface="Quattrocento Sans" panose="020B0502050000020003" pitchFamily="34" charset="0"/>
                <a:cs typeface="Calibri" panose="020F0502020204030204" pitchFamily="34" charset="0"/>
              </a:rPr>
              <a:t> </a:t>
            </a:r>
            <a:r>
              <a:rPr lang="es-ES" sz="2400" b="0" i="0" u="none" strike="noStrike" baseline="0" dirty="0">
                <a:solidFill>
                  <a:schemeClr val="bg2">
                    <a:lumMod val="20000"/>
                    <a:lumOff val="80000"/>
                  </a:schemeClr>
                </a:solidFill>
                <a:effectLst/>
                <a:latin typeface="Quattrocento Sans" panose="020B0502050000020003" pitchFamily="34" charset="0"/>
                <a:cs typeface="Calibri" panose="020F0502020204030204" pitchFamily="34" charset="0"/>
              </a:rPr>
              <a:t>entre 2010 y 2017 </a:t>
            </a:r>
            <a:r>
              <a:rPr lang="es-ES" sz="2400" b="0" i="0" u="none" baseline="0" dirty="0">
                <a:solidFill>
                  <a:schemeClr val="bg2">
                    <a:lumMod val="20000"/>
                    <a:lumOff val="80000"/>
                  </a:schemeClr>
                </a:solidFill>
                <a:latin typeface="Calibri" panose="020F0502020204030204" pitchFamily="34" charset="0"/>
                <a:ea typeface="Calibri" panose="020F0502020204030204" pitchFamily="34" charset="0"/>
                <a:cs typeface="Calibri" panose="020F0502020204030204" pitchFamily="34" charset="0"/>
              </a:rPr>
              <a:t>(UICN, 2018).</a:t>
            </a:r>
          </a:p>
          <a:p>
            <a:endParaRPr lang="es-ES" sz="2400" dirty="0">
              <a:solidFill>
                <a:schemeClr val="bg2">
                  <a:lumMod val="20000"/>
                  <a:lumOff val="80000"/>
                </a:schemeClr>
              </a:solidFill>
              <a:latin typeface="Calibri" panose="020F0502020204030204" pitchFamily="34" charset="0"/>
              <a:cs typeface="Calibri" panose="020F0502020204030204" pitchFamily="34" charset="0"/>
            </a:endParaRPr>
          </a:p>
          <a:p>
            <a:pPr algn="l" rtl="0"/>
            <a:r>
              <a:rPr lang="es-ES" sz="2400" b="1" i="0" u="sng" baseline="0" dirty="0">
                <a:solidFill>
                  <a:srgbClr val="FFC000"/>
                </a:solidFill>
                <a:latin typeface="Calibri" panose="020F0502020204030204" pitchFamily="34" charset="0"/>
                <a:ea typeface="Calibri" panose="020F0502020204030204" pitchFamily="34" charset="0"/>
                <a:cs typeface="Calibri" panose="020F0502020204030204" pitchFamily="34" charset="0"/>
              </a:rPr>
              <a:t>Bienestar</a:t>
            </a:r>
          </a:p>
          <a:p>
            <a:pPr algn="l" rtl="0">
              <a:spcAft>
                <a:spcPts val="1200"/>
              </a:spcAft>
            </a:pPr>
            <a:r>
              <a:rPr lang="es-ES" sz="2400" b="0" i="0" u="none" baseline="0" dirty="0">
                <a:solidFill>
                  <a:schemeClr val="bg2">
                    <a:lumMod val="20000"/>
                    <a:lumOff val="80000"/>
                  </a:schemeClr>
                </a:solidFill>
                <a:latin typeface="Calibri" panose="020F0502020204030204" pitchFamily="34" charset="0"/>
                <a:ea typeface="Calibri" panose="020F0502020204030204" pitchFamily="34" charset="0"/>
                <a:cs typeface="Calibri" panose="020F0502020204030204" pitchFamily="34" charset="0"/>
              </a:rPr>
              <a:t>Los cazadores suelen centrarse en los machos con cascos, pero debido al singular ciclo reproductivo de los cálaos (en el que las hembras y los polluelos dependen por completo de los machos durante hasta 5 meses para su alimentación mientras están encarcelados en agujeros hechos en los árboles), la muerte de los machos puede provocar la muerte tanto de las hembras como de los polluelos.  </a:t>
            </a:r>
          </a:p>
          <a:p>
            <a:pPr algn="l" rtl="0">
              <a:spcAft>
                <a:spcPts val="1200"/>
              </a:spcAft>
            </a:pPr>
            <a:endParaRPr lang="es-ES" sz="2400" dirty="0">
              <a:solidFill>
                <a:schemeClr val="bg2">
                  <a:lumMod val="20000"/>
                  <a:lumOff val="80000"/>
                </a:schemeClr>
              </a:solidFill>
              <a:latin typeface="Calibri" panose="020F0502020204030204" pitchFamily="34" charset="0"/>
              <a:cs typeface="Calibri" panose="020F0502020204030204" pitchFamily="34" charset="0"/>
            </a:endParaRPr>
          </a:p>
          <a:p>
            <a:pPr algn="l" rtl="0">
              <a:spcAft>
                <a:spcPts val="1200"/>
              </a:spcAft>
            </a:pPr>
            <a:r>
              <a:rPr lang="es-ES" sz="2400" b="1" i="0" u="sng" baseline="0" dirty="0">
                <a:solidFill>
                  <a:srgbClr val="FFC000"/>
                </a:solidFill>
                <a:latin typeface="Calibri" panose="020F0502020204030204" pitchFamily="34" charset="0"/>
                <a:ea typeface="Calibri" panose="020F0502020204030204" pitchFamily="34" charset="0"/>
                <a:cs typeface="Calibri" panose="020F0502020204030204" pitchFamily="34" charset="0"/>
              </a:rPr>
              <a:t>Ciencia forense de la vida silvestre </a:t>
            </a:r>
          </a:p>
          <a:p>
            <a:pPr algn="l" rtl="0"/>
            <a:r>
              <a:rPr lang="es-ES" sz="2400" b="0" i="0" u="none" baseline="0" dirty="0">
                <a:solidFill>
                  <a:schemeClr val="bg2">
                    <a:lumMod val="20000"/>
                    <a:lumOff val="80000"/>
                  </a:schemeClr>
                </a:solidFill>
                <a:latin typeface="Calibri" panose="020F0502020204030204" pitchFamily="34" charset="0"/>
                <a:ea typeface="Calibri" panose="020F0502020204030204" pitchFamily="34" charset="0"/>
                <a:cs typeface="Calibri" panose="020F0502020204030204" pitchFamily="34" charset="0"/>
              </a:rPr>
              <a:t>La Facultad de Ciencias Biológicas de la Universidad de Hong Kong ha estudiado métodos para identificar el origen y el sexo de las muestras a partir de las firmas genéticas y de isótopos estables de los cascos comercializados</a:t>
            </a:r>
            <a:r>
              <a:rPr lang="es" sz="2400" b="0" i="0" u="none" baseline="0" dirty="0">
                <a:solidFill>
                  <a:schemeClr val="bg2">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p>
        </p:txBody>
      </p:sp>
      <p:sp>
        <p:nvSpPr>
          <p:cNvPr id="2" name="Title 1">
            <a:extLst>
              <a:ext uri="{FF2B5EF4-FFF2-40B4-BE49-F238E27FC236}">
                <a16:creationId xmlns:a16="http://schemas.microsoft.com/office/drawing/2014/main" id="{9C482F3B-66E3-3B25-685F-074AC14A4669}"/>
              </a:ext>
            </a:extLst>
          </p:cNvPr>
          <p:cNvSpPr>
            <a:spLocks noGrp="1"/>
          </p:cNvSpPr>
          <p:nvPr>
            <p:ph type="title"/>
          </p:nvPr>
        </p:nvSpPr>
        <p:spPr/>
        <p:txBody>
          <a:bodyPr/>
          <a:lstStyle/>
          <a:p>
            <a:pPr rtl="0"/>
            <a:r>
              <a:rPr lang="es" sz="5400" b="1" i="0" u="none" baseline="0">
                <a:solidFill>
                  <a:schemeClr val="tx1"/>
                </a:solidFill>
                <a:latin typeface="Quattrocento Sans" panose="020B0502050000020003" pitchFamily="34" charset="0"/>
                <a:ea typeface="Quattrocento Sans" panose="020B0502050000020003" pitchFamily="34" charset="0"/>
                <a:cs typeface="Quattrocento Sans" panose="020B0502050000020003" pitchFamily="34" charset="0"/>
              </a:rPr>
              <a:t>Cálao de casco: principales repercusiones</a:t>
            </a:r>
            <a:endParaRPr lang="es" dirty="0"/>
          </a:p>
        </p:txBody>
      </p:sp>
    </p:spTree>
    <p:extLst>
      <p:ext uri="{BB962C8B-B14F-4D97-AF65-F5344CB8AC3E}">
        <p14:creationId xmlns:p14="http://schemas.microsoft.com/office/powerpoint/2010/main" val="295419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5888" y="2169900"/>
            <a:ext cx="9829800" cy="7478970"/>
          </a:xfrm>
          <a:prstGeom prst="rect">
            <a:avLst/>
          </a:prstGeom>
        </p:spPr>
        <p:txBody>
          <a:bodyPr wrap="square">
            <a:spAutoFit/>
          </a:bodyPr>
          <a:lstStyle/>
          <a:p>
            <a:pPr marL="342900" indent="-342900" algn="l" rtl="0">
              <a:spcAft>
                <a:spcPts val="1200"/>
              </a:spcAft>
              <a:buClr>
                <a:srgbClr val="F8F8F8"/>
              </a:buClr>
              <a:buFont typeface="Arial" panose="020B0604020202020204" pitchFamily="34" charset="0"/>
              <a:buChar char="•"/>
            </a:pPr>
            <a:r>
              <a:rPr lang="es-ES" sz="2500" b="1" i="0" u="sng" baseline="0" dirty="0">
                <a:solidFill>
                  <a:srgbClr val="FFC000"/>
                </a:solidFill>
                <a:latin typeface="Quattrocento Sans" panose="020B0502050000020003" pitchFamily="34" charset="0"/>
                <a:cs typeface="Calibri" panose="020F0502020204030204" pitchFamily="34" charset="0"/>
              </a:rPr>
              <a:t>RAEHK contra </a:t>
            </a:r>
            <a:r>
              <a:rPr lang="es-ES" sz="2500" b="1" i="0" u="sng" baseline="0" dirty="0" err="1">
                <a:solidFill>
                  <a:srgbClr val="FFC000"/>
                </a:solidFill>
                <a:latin typeface="Quattrocento Sans" panose="020B0502050000020003" pitchFamily="34" charset="0"/>
                <a:cs typeface="Calibri" panose="020F0502020204030204" pitchFamily="34" charset="0"/>
              </a:rPr>
              <a:t>Lin</a:t>
            </a:r>
            <a:r>
              <a:rPr lang="es-ES" sz="2500" b="1" i="0" u="sng" baseline="0" dirty="0">
                <a:solidFill>
                  <a:srgbClr val="FFC000"/>
                </a:solidFill>
                <a:latin typeface="Quattrocento Sans" panose="020B0502050000020003" pitchFamily="34" charset="0"/>
                <a:cs typeface="Calibri" panose="020F0502020204030204" pitchFamily="34" charset="0"/>
              </a:rPr>
              <a:t> Jun </a:t>
            </a:r>
            <a:r>
              <a:rPr lang="es-ES" sz="2500" b="1" i="0" u="sng" baseline="0" dirty="0" err="1">
                <a:solidFill>
                  <a:srgbClr val="FFC000"/>
                </a:solidFill>
                <a:latin typeface="Quattrocento Sans" panose="020B0502050000020003" pitchFamily="34" charset="0"/>
                <a:cs typeface="Calibri" panose="020F0502020204030204" pitchFamily="34" charset="0"/>
              </a:rPr>
              <a:t>Jie</a:t>
            </a:r>
            <a:r>
              <a:rPr lang="es-ES" sz="2500" b="1" i="0" u="sng" baseline="0" dirty="0">
                <a:solidFill>
                  <a:srgbClr val="FFC000"/>
                </a:solidFill>
                <a:latin typeface="Quattrocento Sans" panose="020B0502050000020003" pitchFamily="34" charset="0"/>
                <a:cs typeface="Calibri" panose="020F0502020204030204" pitchFamily="34" charset="0"/>
              </a:rPr>
              <a:t>; Expediente 294/2019 del Tribunal de Distrito de Hong Kong. </a:t>
            </a:r>
            <a:r>
              <a:rPr lang="es-ES" sz="2500" b="0" i="0" u="none" baseline="0" dirty="0">
                <a:solidFill>
                  <a:schemeClr val="bg2">
                    <a:lumMod val="20000"/>
                    <a:lumOff val="80000"/>
                  </a:schemeClr>
                </a:solidFill>
                <a:latin typeface="Quattrocento Sans" panose="020B0502050000020003" pitchFamily="34" charset="0"/>
                <a:cs typeface="Calibri" panose="020F0502020204030204" pitchFamily="34" charset="0"/>
              </a:rPr>
              <a:t>En julio de 2019, un hombre fue condenado a 4 años de prisión por su participación en el contrabando de 3 kg de cálao (27 artículos) a través de Hong Kong.</a:t>
            </a:r>
          </a:p>
          <a:p>
            <a:pPr marL="342900" indent="-342900" algn="l" rtl="0">
              <a:spcAft>
                <a:spcPts val="1200"/>
              </a:spcAft>
              <a:buClr>
                <a:srgbClr val="F8F8F8"/>
              </a:buClr>
              <a:buFont typeface="Arial" panose="020B0604020202020204" pitchFamily="34" charset="0"/>
              <a:buChar char="•"/>
            </a:pPr>
            <a:endParaRPr lang="es-ES" sz="2500" dirty="0">
              <a:solidFill>
                <a:schemeClr val="bg2">
                  <a:lumMod val="20000"/>
                  <a:lumOff val="80000"/>
                </a:schemeClr>
              </a:solidFill>
              <a:latin typeface="Quattrocento Sans" panose="020B0502050000020003" pitchFamily="34" charset="0"/>
              <a:cs typeface="Calibri" panose="020F0502020204030204" pitchFamily="34" charset="0"/>
            </a:endParaRPr>
          </a:p>
          <a:p>
            <a:pPr marL="342900" indent="-342900" algn="l" rtl="0">
              <a:spcAft>
                <a:spcPts val="1200"/>
              </a:spcAft>
              <a:buClr>
                <a:srgbClr val="F8F8F8"/>
              </a:buClr>
              <a:buFont typeface="Arial" panose="020B0604020202020204" pitchFamily="34" charset="0"/>
              <a:buChar char="•"/>
            </a:pPr>
            <a:r>
              <a:rPr lang="es-ES" sz="2500" b="0" i="0" u="none" baseline="0" dirty="0">
                <a:solidFill>
                  <a:schemeClr val="bg2">
                    <a:lumMod val="20000"/>
                    <a:lumOff val="80000"/>
                  </a:schemeClr>
                </a:solidFill>
                <a:latin typeface="Quattrocento Sans" panose="020B0502050000020003" pitchFamily="34" charset="0"/>
                <a:cs typeface="Calibri" panose="020F0502020204030204" pitchFamily="34" charset="0"/>
              </a:rPr>
              <a:t>En 2020, el Tribunal Popular Intermedio del distrito de </a:t>
            </a:r>
            <a:r>
              <a:rPr lang="es-ES" sz="2500" b="0" i="0" u="none" baseline="0" dirty="0" err="1">
                <a:solidFill>
                  <a:schemeClr val="bg2">
                    <a:lumMod val="20000"/>
                    <a:lumOff val="80000"/>
                  </a:schemeClr>
                </a:solidFill>
                <a:latin typeface="Quattrocento Sans" panose="020B0502050000020003" pitchFamily="34" charset="0"/>
                <a:cs typeface="Calibri" panose="020F0502020204030204" pitchFamily="34" charset="0"/>
              </a:rPr>
              <a:t>Bake</a:t>
            </a:r>
            <a:r>
              <a:rPr lang="es-ES" sz="2500" b="0" i="0" u="none" baseline="0" dirty="0">
                <a:solidFill>
                  <a:schemeClr val="bg2">
                    <a:lumMod val="20000"/>
                    <a:lumOff val="80000"/>
                  </a:schemeClr>
                </a:solidFill>
                <a:latin typeface="Quattrocento Sans" panose="020B0502050000020003" pitchFamily="34" charset="0"/>
                <a:cs typeface="Calibri" panose="020F0502020204030204" pitchFamily="34" charset="0"/>
              </a:rPr>
              <a:t> de la ciudad de </a:t>
            </a:r>
            <a:r>
              <a:rPr lang="es-ES" sz="2500" b="0" i="0" u="none" baseline="0" dirty="0" err="1">
                <a:solidFill>
                  <a:schemeClr val="bg2">
                    <a:lumMod val="20000"/>
                    <a:lumOff val="80000"/>
                  </a:schemeClr>
                </a:solidFill>
                <a:latin typeface="Quattrocento Sans" panose="020B0502050000020003" pitchFamily="34" charset="0"/>
                <a:cs typeface="Calibri" panose="020F0502020204030204" pitchFamily="34" charset="0"/>
              </a:rPr>
              <a:t>Urumchi</a:t>
            </a:r>
            <a:r>
              <a:rPr lang="es-ES" sz="2500" b="0" i="0" u="none" baseline="0" dirty="0">
                <a:solidFill>
                  <a:schemeClr val="bg2">
                    <a:lumMod val="20000"/>
                    <a:lumOff val="80000"/>
                  </a:schemeClr>
                </a:solidFill>
                <a:latin typeface="Quattrocento Sans" panose="020B0502050000020003" pitchFamily="34" charset="0"/>
                <a:cs typeface="Calibri" panose="020F0502020204030204" pitchFamily="34" charset="0"/>
              </a:rPr>
              <a:t>, en la RAE de </a:t>
            </a:r>
            <a:r>
              <a:rPr lang="es-ES" sz="2500" b="0" i="0" u="none" baseline="0" dirty="0" err="1">
                <a:solidFill>
                  <a:schemeClr val="bg2">
                    <a:lumMod val="20000"/>
                    <a:lumOff val="80000"/>
                  </a:schemeClr>
                </a:solidFill>
                <a:latin typeface="Quattrocento Sans" panose="020B0502050000020003" pitchFamily="34" charset="0"/>
                <a:cs typeface="Calibri" panose="020F0502020204030204" pitchFamily="34" charset="0"/>
              </a:rPr>
              <a:t>Xinjiang</a:t>
            </a:r>
            <a:r>
              <a:rPr lang="es-ES" sz="2500" b="0" i="0" u="none" baseline="0" dirty="0">
                <a:solidFill>
                  <a:schemeClr val="bg2">
                    <a:lumMod val="20000"/>
                    <a:lumOff val="80000"/>
                  </a:schemeClr>
                </a:solidFill>
                <a:latin typeface="Quattrocento Sans" panose="020B0502050000020003" pitchFamily="34" charset="0"/>
                <a:cs typeface="Calibri" panose="020F0502020204030204" pitchFamily="34" charset="0"/>
              </a:rPr>
              <a:t>, declaró a un hombre culpable de transportar, comprar y vender especies valiosas y productos elaborados con ellas y lo condenó a 10 años de prisión y una multa de 200 000 yuanes. El acusado había participado en el comercio ilícito de vida silvestre comprando productos contrabandeados a vendedores vietnamitas o de la ciudad de </a:t>
            </a:r>
            <a:r>
              <a:rPr lang="es-ES" sz="2500" b="0" i="0" u="none" baseline="0" dirty="0" err="1">
                <a:solidFill>
                  <a:schemeClr val="bg2">
                    <a:lumMod val="20000"/>
                    <a:lumOff val="80000"/>
                  </a:schemeClr>
                </a:solidFill>
                <a:latin typeface="Quattrocento Sans" panose="020B0502050000020003" pitchFamily="34" charset="0"/>
                <a:cs typeface="Calibri" panose="020F0502020204030204" pitchFamily="34" charset="0"/>
              </a:rPr>
              <a:t>Zhuhai</a:t>
            </a:r>
            <a:r>
              <a:rPr lang="es-ES" sz="2500" b="0" i="0" u="none" baseline="0" dirty="0">
                <a:solidFill>
                  <a:schemeClr val="bg2">
                    <a:lumMod val="20000"/>
                    <a:lumOff val="80000"/>
                  </a:schemeClr>
                </a:solidFill>
                <a:latin typeface="Quattrocento Sans" panose="020B0502050000020003" pitchFamily="34" charset="0"/>
                <a:cs typeface="Calibri" panose="020F0502020204030204" pitchFamily="34" charset="0"/>
              </a:rPr>
              <a:t>, en la provincia de </a:t>
            </a:r>
            <a:r>
              <a:rPr lang="es-ES" sz="2500" b="0" i="0" u="none" baseline="0" dirty="0" err="1">
                <a:solidFill>
                  <a:schemeClr val="bg2">
                    <a:lumMod val="20000"/>
                    <a:lumOff val="80000"/>
                  </a:schemeClr>
                </a:solidFill>
                <a:latin typeface="Quattrocento Sans" panose="020B0502050000020003" pitchFamily="34" charset="0"/>
                <a:cs typeface="Calibri" panose="020F0502020204030204" pitchFamily="34" charset="0"/>
              </a:rPr>
              <a:t>Guangdong</a:t>
            </a:r>
            <a:r>
              <a:rPr lang="es-ES" sz="2500" b="0" i="0" u="none" baseline="0" dirty="0">
                <a:solidFill>
                  <a:schemeClr val="bg2">
                    <a:lumMod val="20000"/>
                    <a:lumOff val="80000"/>
                  </a:schemeClr>
                </a:solidFill>
                <a:latin typeface="Quattrocento Sans" panose="020B0502050000020003" pitchFamily="34" charset="0"/>
                <a:cs typeface="Calibri" panose="020F0502020204030204" pitchFamily="34" charset="0"/>
              </a:rPr>
              <a:t>. Lo encontraron en posesión </a:t>
            </a:r>
            <a:r>
              <a:rPr lang="es-ES" sz="2500" b="1" i="0" u="sng" baseline="0" dirty="0">
                <a:solidFill>
                  <a:srgbClr val="FFC000"/>
                </a:solidFill>
                <a:latin typeface="Quattrocento Sans" panose="020B0502050000020003" pitchFamily="34" charset="0"/>
                <a:cs typeface="Calibri" panose="020F0502020204030204" pitchFamily="34" charset="0"/>
              </a:rPr>
              <a:t>de seis objetos tallados con cascos de cálao de casco y 184 cascos</a:t>
            </a:r>
            <a:r>
              <a:rPr lang="es-ES" sz="2500" b="0" i="0" u="none" baseline="0" dirty="0">
                <a:solidFill>
                  <a:schemeClr val="bg2">
                    <a:lumMod val="20000"/>
                    <a:lumOff val="80000"/>
                  </a:schemeClr>
                </a:solidFill>
                <a:latin typeface="Quattrocento Sans" panose="020B0502050000020003" pitchFamily="34" charset="0"/>
                <a:cs typeface="Calibri" panose="020F0502020204030204" pitchFamily="34" charset="0"/>
              </a:rPr>
              <a:t>.</a:t>
            </a:r>
          </a:p>
          <a:p>
            <a:pPr marL="342900" indent="-342900" algn="l" rtl="0">
              <a:buClr>
                <a:srgbClr val="F8F8F8"/>
              </a:buClr>
              <a:buFont typeface="Arial" panose="020B0604020202020204" pitchFamily="34" charset="0"/>
              <a:buChar char="•"/>
            </a:pPr>
            <a:endParaRPr lang="es-ES" sz="2500" dirty="0">
              <a:solidFill>
                <a:schemeClr val="bg2">
                  <a:lumMod val="20000"/>
                  <a:lumOff val="80000"/>
                </a:schemeClr>
              </a:solidFill>
              <a:latin typeface="Quattrocento Sans" panose="020B0502050000020003" pitchFamily="34" charset="0"/>
              <a:cs typeface="Calibri" panose="020F0502020204030204" pitchFamily="34" charset="0"/>
            </a:endParaRPr>
          </a:p>
          <a:p>
            <a:pPr marL="342900" indent="-342900" algn="l" rtl="0">
              <a:spcAft>
                <a:spcPts val="1200"/>
              </a:spcAft>
              <a:buClr>
                <a:srgbClr val="F8F8F8"/>
              </a:buClr>
              <a:buFont typeface="Arial" panose="020B0604020202020204" pitchFamily="34" charset="0"/>
              <a:buChar char="•"/>
            </a:pPr>
            <a:r>
              <a:rPr lang="es-ES" sz="2500" b="0" i="0" u="none" baseline="0" dirty="0">
                <a:solidFill>
                  <a:schemeClr val="bg2">
                    <a:lumMod val="20000"/>
                    <a:lumOff val="80000"/>
                  </a:schemeClr>
                </a:solidFill>
                <a:latin typeface="Quattrocento Sans" panose="020B0502050000020003" pitchFamily="34" charset="0"/>
                <a:cs typeface="Calibri" panose="020F0502020204030204" pitchFamily="34" charset="0"/>
              </a:rPr>
              <a:t>El tribunal tasó </a:t>
            </a:r>
            <a:r>
              <a:rPr lang="es-ES" sz="2500" b="1" i="0" u="sng" baseline="0" dirty="0">
                <a:solidFill>
                  <a:srgbClr val="FFC000"/>
                </a:solidFill>
                <a:latin typeface="Quattrocento Sans" panose="020B0502050000020003" pitchFamily="34" charset="0"/>
                <a:cs typeface="Calibri" panose="020F0502020204030204" pitchFamily="34" charset="0"/>
              </a:rPr>
              <a:t>cada casco en 8152 yuanes</a:t>
            </a:r>
            <a:r>
              <a:rPr lang="es-ES" sz="2500" b="0" i="0" u="none" baseline="0" dirty="0">
                <a:solidFill>
                  <a:schemeClr val="bg2">
                    <a:lumMod val="20000"/>
                    <a:lumOff val="80000"/>
                  </a:schemeClr>
                </a:solidFill>
                <a:latin typeface="Quattrocento Sans" panose="020B0502050000020003" pitchFamily="34" charset="0"/>
                <a:cs typeface="Calibri" panose="020F0502020204030204" pitchFamily="34" charset="0"/>
              </a:rPr>
              <a:t>. Se estimó el valor de los productos tallados realizados a partir de los cascos en 400 000 yuanes. Número de expediente: （2020）新0103刑初246号</a:t>
            </a:r>
            <a:endParaRPr lang="es-ES" sz="2500" dirty="0">
              <a:latin typeface="Quattrocento Sans" panose="020B0502050000020003" pitchFamily="34" charset="0"/>
              <a:cs typeface="Calibri" panose="020F0502020204030204" pitchFamily="34" charset="0"/>
            </a:endParaRPr>
          </a:p>
        </p:txBody>
      </p:sp>
      <p:sp>
        <p:nvSpPr>
          <p:cNvPr id="3" name="Title 2">
            <a:extLst>
              <a:ext uri="{FF2B5EF4-FFF2-40B4-BE49-F238E27FC236}">
                <a16:creationId xmlns:a16="http://schemas.microsoft.com/office/drawing/2014/main" id="{57489525-93D2-D8E7-5673-EEF61AF9D1D3}"/>
              </a:ext>
            </a:extLst>
          </p:cNvPr>
          <p:cNvSpPr>
            <a:spLocks noGrp="1"/>
          </p:cNvSpPr>
          <p:nvPr>
            <p:ph type="title"/>
          </p:nvPr>
        </p:nvSpPr>
        <p:spPr/>
        <p:txBody>
          <a:bodyPr>
            <a:noAutofit/>
          </a:bodyPr>
          <a:lstStyle/>
          <a:p>
            <a:pPr rtl="0"/>
            <a:r>
              <a:rPr lang="es" sz="6000" b="1" i="0" u="none" baseline="0">
                <a:solidFill>
                  <a:schemeClr val="tx1"/>
                </a:solidFill>
                <a:latin typeface="Quattrocento Sans" panose="020B0502050000020003" pitchFamily="34" charset="0"/>
                <a:cs typeface="Calibri" panose="020F0502020204030204" pitchFamily="34" charset="0"/>
              </a:rPr>
              <a:t>Casos recientes de cálao que usan el SVIS</a:t>
            </a:r>
            <a:br>
              <a:rPr lang="es" sz="4000" b="1">
                <a:solidFill>
                  <a:schemeClr val="tx1"/>
                </a:solidFill>
                <a:latin typeface="Quattrocento Sans" panose="020B0502050000020003" pitchFamily="34" charset="0"/>
                <a:cs typeface="Calibri" panose="020F0502020204030204" pitchFamily="34" charset="0"/>
              </a:rPr>
            </a:br>
            <a:endParaRPr lang="es" sz="6000" dirty="0"/>
          </a:p>
        </p:txBody>
      </p:sp>
      <p:pic>
        <p:nvPicPr>
          <p:cNvPr id="3074" name="Picture 2">
            <a:extLst>
              <a:ext uri="{FF2B5EF4-FFF2-40B4-BE49-F238E27FC236}">
                <a16:creationId xmlns:a16="http://schemas.microsoft.com/office/drawing/2014/main" id="{CF15F0C7-2C03-F502-545D-2D39AB9B92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1" y="3428998"/>
            <a:ext cx="6043614" cy="4118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380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33302706"/>
              </p:ext>
            </p:extLst>
          </p:nvPr>
        </p:nvGraphicFramePr>
        <p:xfrm>
          <a:off x="1651904" y="2035004"/>
          <a:ext cx="15355356" cy="7185599"/>
        </p:xfrm>
        <a:graphic>
          <a:graphicData uri="http://schemas.openxmlformats.org/drawingml/2006/table">
            <a:tbl>
              <a:tblPr/>
              <a:tblGrid>
                <a:gridCol w="15355356">
                  <a:extLst>
                    <a:ext uri="{9D8B030D-6E8A-4147-A177-3AD203B41FA5}">
                      <a16:colId xmlns:a16="http://schemas.microsoft.com/office/drawing/2014/main" val="20000"/>
                    </a:ext>
                  </a:extLst>
                </a:gridCol>
              </a:tblGrid>
              <a:tr h="7185599">
                <a:tc>
                  <a:txBody>
                    <a:bodyPr/>
                    <a:lstStyle/>
                    <a:p>
                      <a:pPr algn="l" rtl="0"/>
                      <a:r>
                        <a:rPr lang="es-ES" sz="2800" b="0" i="0" u="non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Dra. </a:t>
                      </a:r>
                      <a:r>
                        <a:rPr lang="es-ES" sz="2800" b="0" i="0" u="non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Caroline</a:t>
                      </a:r>
                      <a:r>
                        <a:rPr lang="es-ES" sz="2800" b="0" i="0" u="non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s-ES" sz="2800" b="0" i="0" u="non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Dingle</a:t>
                      </a:r>
                      <a:r>
                        <a:rPr lang="es-ES" sz="2800" b="0" i="0" u="non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UICN </a:t>
                      </a:r>
                      <a:r>
                        <a:rPr lang="es-ES" sz="2800" b="0" i="0" u="none" strike="noStrike" kern="1200" baseline="0" noProof="0" dirty="0">
                          <a:solidFill>
                            <a:schemeClr val="bg2">
                              <a:lumMod val="20000"/>
                              <a:lumOff val="80000"/>
                            </a:schemeClr>
                          </a:solidFill>
                          <a:latin typeface="Quattrocento Sans" panose="020B0502050000020003" pitchFamily="34" charset="0"/>
                          <a:ea typeface="+mn-ea"/>
                          <a:cs typeface="Calibri" panose="020F0502020204030204" pitchFamily="34" charset="0"/>
                        </a:rPr>
                        <a:t>Grupo de especialistas en cálaos (Grupo de trabajo sobre el cálao de casco), </a:t>
                      </a:r>
                      <a:r>
                        <a:rPr lang="es-ES" sz="2800" b="0" i="0" u="non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anteriormente Universidad de Hong Kong, Facultad de Ciencias Biológicas </a:t>
                      </a:r>
                      <a:endParaRPr lang="es-ES" sz="2800" noProof="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algn="l" rtl="0" fontAlgn="t">
                        <a:spcBef>
                          <a:spcPts val="0"/>
                        </a:spcBef>
                        <a:spcAft>
                          <a:spcPts val="800"/>
                        </a:spcAft>
                      </a:pPr>
                      <a:br>
                        <a:rPr lang="es-ES" sz="2800" noProof="0" dirty="0">
                          <a:solidFill>
                            <a:schemeClr val="bg2">
                              <a:lumMod val="20000"/>
                              <a:lumOff val="80000"/>
                            </a:schemeClr>
                          </a:solidFill>
                          <a:effectLst/>
                          <a:latin typeface="Quattrocento Sans" panose="020B0502050000020003" pitchFamily="34" charset="0"/>
                          <a:cs typeface="Calibri" panose="020F0502020204030204" pitchFamily="34" charset="0"/>
                        </a:rPr>
                      </a:br>
                      <a:r>
                        <a:rPr lang="es-ES" sz="28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Beastall</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C., </a:t>
                      </a:r>
                      <a:r>
                        <a:rPr lang="es-ES" sz="28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Shepherd</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C. R., </a:t>
                      </a:r>
                      <a:r>
                        <a:rPr lang="es-ES" sz="28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Hadiprakarsa</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Y. y </a:t>
                      </a:r>
                      <a:r>
                        <a:rPr lang="es-ES" sz="28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Martyr</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D. (2016), "</a:t>
                      </a:r>
                      <a:r>
                        <a:rPr lang="es-ES" sz="28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Trade</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in </a:t>
                      </a:r>
                      <a:r>
                        <a:rPr lang="es-ES" sz="28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the</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s-ES" sz="28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Helmeted</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s-ES" sz="28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Hornbill</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s-ES" sz="28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Rhinoplax</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s-ES" sz="28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vigil</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s-ES" sz="28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the</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s-ES" sz="28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ivory</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s-ES" sz="28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hornbill</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s-ES" sz="2800" b="0" i="1"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Bird</a:t>
                      </a:r>
                      <a:r>
                        <a:rPr lang="es-ES" sz="2800" b="0" i="1"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s-ES" sz="2800" b="0" i="1"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Conservation</a:t>
                      </a:r>
                      <a:r>
                        <a:rPr lang="es-ES" sz="2800" b="0" i="1"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International</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26, pp. 137-146.</a:t>
                      </a:r>
                      <a:endParaRPr lang="es-ES" sz="2800" noProof="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algn="l" rtl="0" fontAlgn="t">
                        <a:spcBef>
                          <a:spcPts val="0"/>
                        </a:spcBef>
                        <a:spcAft>
                          <a:spcPts val="800"/>
                        </a:spcAft>
                      </a:pPr>
                      <a:br>
                        <a:rPr lang="es-ES" sz="2800" noProof="0" dirty="0">
                          <a:solidFill>
                            <a:schemeClr val="bg2">
                              <a:lumMod val="20000"/>
                              <a:lumOff val="80000"/>
                            </a:schemeClr>
                          </a:solidFill>
                          <a:effectLst/>
                          <a:latin typeface="Quattrocento Sans" panose="020B0502050000020003" pitchFamily="34" charset="0"/>
                          <a:cs typeface="Calibri" panose="020F0502020204030204" pitchFamily="34" charset="0"/>
                        </a:rPr>
                      </a:br>
                      <a:r>
                        <a:rPr lang="es-ES" sz="28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BirdLife</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International (2016), </a:t>
                      </a:r>
                      <a:r>
                        <a:rPr lang="es-ES" sz="2800" b="0" i="1"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Rhinoplax</a:t>
                      </a:r>
                      <a:r>
                        <a:rPr lang="es-ES" sz="2800" b="0" i="1"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s-ES" sz="2800" b="0" i="1"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vigil</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Lista Roja de Especies Amenazadas de la UICN 2016: e.T22682464A92947540. http://dx.doi.org/10.2305/IUCN.UK.2016-3.RLTS.T22682464A92947540.en. Descargado el 18 de mayo de 2017.</a:t>
                      </a:r>
                      <a:endParaRPr lang="es-ES" sz="2800" noProof="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algn="l" rtl="0" fontAlgn="t">
                        <a:spcBef>
                          <a:spcPts val="0"/>
                        </a:spcBef>
                        <a:spcAft>
                          <a:spcPts val="800"/>
                        </a:spcAft>
                      </a:pP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t>
                      </a:r>
                      <a:endParaRPr lang="es-ES" sz="2800" noProof="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algn="l" rtl="0" fontAlgn="t">
                        <a:spcBef>
                          <a:spcPts val="0"/>
                        </a:spcBef>
                        <a:spcAft>
                          <a:spcPts val="800"/>
                        </a:spcAft>
                      </a:pP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Collar, N. J. (2015), "</a:t>
                      </a:r>
                      <a:r>
                        <a:rPr lang="es-ES" sz="28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Helmeted</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s-ES" sz="28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Hornbills</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s-ES" sz="2800" b="0" i="1"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Rhinoplax</a:t>
                      </a:r>
                      <a:r>
                        <a:rPr lang="es-ES" sz="2800" b="0" i="1"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s-ES" sz="2800" b="0" i="1"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vigil</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and </a:t>
                      </a:r>
                      <a:r>
                        <a:rPr lang="es-ES" sz="28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the</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s-ES" sz="28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ivory</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s-ES" sz="28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trade</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s-ES" sz="28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the</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crisis </a:t>
                      </a:r>
                      <a:r>
                        <a:rPr lang="es-ES" sz="28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that</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s-ES" sz="28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came</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s-ES" sz="28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out</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of </a:t>
                      </a:r>
                      <a:r>
                        <a:rPr lang="es-ES" sz="28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nowhere</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s-ES" sz="2800" b="0" i="1"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Birding</a:t>
                      </a:r>
                      <a:r>
                        <a:rPr lang="es-ES" sz="2800" b="0" i="1"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ASIA</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24, pp. 12-17.</a:t>
                      </a:r>
                      <a:endParaRPr lang="es-ES" sz="2800" noProof="0" dirty="0">
                        <a:solidFill>
                          <a:schemeClr val="bg2">
                            <a:lumMod val="20000"/>
                            <a:lumOff val="80000"/>
                          </a:schemeClr>
                        </a:solidFill>
                        <a:effectLst/>
                        <a:latin typeface="Quattrocento Sans" panose="020B0502050000020003" pitchFamily="34" charset="0"/>
                        <a:cs typeface="Calibri" panose="020F0502020204030204" pitchFamily="34" charset="0"/>
                      </a:endParaRPr>
                    </a:p>
                    <a:p>
                      <a:pPr algn="l" rtl="0" fontAlgn="t">
                        <a:spcBef>
                          <a:spcPts val="0"/>
                        </a:spcBef>
                        <a:spcAft>
                          <a:spcPts val="800"/>
                        </a:spcAft>
                      </a:pPr>
                      <a:br>
                        <a:rPr lang="es-ES" sz="2800" noProof="0" dirty="0">
                          <a:solidFill>
                            <a:schemeClr val="bg2">
                              <a:lumMod val="20000"/>
                              <a:lumOff val="80000"/>
                            </a:schemeClr>
                          </a:solidFill>
                          <a:effectLst/>
                          <a:latin typeface="Quattrocento Sans" panose="020B0502050000020003" pitchFamily="34" charset="0"/>
                          <a:cs typeface="Calibri" panose="020F0502020204030204" pitchFamily="34" charset="0"/>
                        </a:rPr>
                      </a:br>
                      <a:r>
                        <a:rPr lang="es-ES" sz="28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Kitamura</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S. (2011), "</a:t>
                      </a:r>
                      <a:r>
                        <a:rPr lang="es-ES" sz="28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Frugivory</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and </a:t>
                      </a:r>
                      <a:r>
                        <a:rPr lang="es-ES" sz="28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seed</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s-ES" sz="28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dispersal</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s-ES" sz="28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by</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s-ES" sz="28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hornbills</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s-ES" sz="28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Bucerotidae</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in tropical </a:t>
                      </a:r>
                      <a:r>
                        <a:rPr lang="es-ES" sz="2800" b="0" i="0"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forests</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a:t>
                      </a:r>
                      <a:r>
                        <a:rPr lang="es-ES" sz="2800" b="0" i="1"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Acta </a:t>
                      </a:r>
                      <a:r>
                        <a:rPr lang="es-ES" sz="2800" b="0" i="1" u="none" strike="noStrike" baseline="0" noProof="0" dirty="0" err="1">
                          <a:solidFill>
                            <a:schemeClr val="bg2">
                              <a:lumMod val="20000"/>
                              <a:lumOff val="80000"/>
                            </a:schemeClr>
                          </a:solidFill>
                          <a:effectLst/>
                          <a:latin typeface="Quattrocento Sans" panose="020B0502050000020003" pitchFamily="34" charset="0"/>
                          <a:cs typeface="Calibri" panose="020F0502020204030204" pitchFamily="34" charset="0"/>
                        </a:rPr>
                        <a:t>oecologica</a:t>
                      </a:r>
                      <a:r>
                        <a:rPr lang="es-ES" sz="28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 37 (6), pp. 531-541.</a:t>
                      </a:r>
                      <a:endParaRPr lang="es-ES" sz="2800" noProof="0" dirty="0">
                        <a:solidFill>
                          <a:schemeClr val="bg2">
                            <a:lumMod val="20000"/>
                            <a:lumOff val="80000"/>
                          </a:schemeClr>
                        </a:solidFill>
                        <a:effectLst/>
                        <a:latin typeface="Quattrocento Sans" panose="020B0502050000020003" pitchFamily="34" charset="0"/>
                        <a:cs typeface="Calibri" panose="020F0502020204030204" pitchFamily="34" charset="0"/>
                      </a:endParaRPr>
                    </a:p>
                  </a:txBody>
                  <a:tcPr marL="81462" marR="81462" marT="54308" marB="54308">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4" name="Rectangle 1"/>
          <p:cNvSpPr>
            <a:spLocks noChangeArrowheads="1"/>
          </p:cNvSpPr>
          <p:nvPr/>
        </p:nvSpPr>
        <p:spPr bwMode="auto">
          <a:xfrm>
            <a:off x="944370" y="472106"/>
            <a:ext cx="16770424"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ctr" anchorCtr="0" compatLnSpc="1">
            <a:prstTxWarp prst="textNoShape">
              <a:avLst/>
            </a:prstTxWarp>
            <a:spAutoFit/>
          </a:bodyPr>
          <a:lstStyle/>
          <a:p>
            <a:pPr algn="ctr" defTabSz="1371600" rtl="0" eaLnBrk="0" fontAlgn="base" hangingPunct="0">
              <a:spcBef>
                <a:spcPct val="0"/>
              </a:spcBef>
              <a:spcAft>
                <a:spcPct val="0"/>
              </a:spcAft>
              <a:buClrTx/>
            </a:pPr>
            <a:r>
              <a:rPr lang="es" sz="6000" b="1" i="0" u="none" baseline="0">
                <a:latin typeface="Quattrocento Sans" panose="020B0502050000020003" pitchFamily="34" charset="0"/>
                <a:cs typeface="Calibri" panose="020F0502020204030204" pitchFamily="34" charset="0"/>
              </a:rPr>
              <a:t>Otros comentarios de expertos y referencias</a:t>
            </a:r>
          </a:p>
        </p:txBody>
      </p:sp>
    </p:spTree>
    <p:extLst>
      <p:ext uri="{BB962C8B-B14F-4D97-AF65-F5344CB8AC3E}">
        <p14:creationId xmlns:p14="http://schemas.microsoft.com/office/powerpoint/2010/main" val="1684867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
          <p:cNvSpPr txBox="1">
            <a:spLocks noGrp="1"/>
          </p:cNvSpPr>
          <p:nvPr>
            <p:ph type="title"/>
          </p:nvPr>
        </p:nvSpPr>
        <p:spPr>
          <a:xfrm>
            <a:off x="688808" y="608163"/>
            <a:ext cx="16356932" cy="1016419"/>
          </a:xfrm>
          <a:prstGeom prst="rect">
            <a:avLst/>
          </a:prstGeom>
          <a:noFill/>
          <a:ln>
            <a:noFill/>
          </a:ln>
        </p:spPr>
        <p:txBody>
          <a:bodyPr spcFirstLastPara="1" wrap="square" lIns="45675" tIns="45675" rIns="45675" bIns="45675" anchor="t" anchorCtr="0">
            <a:normAutofit/>
          </a:bodyPr>
          <a:lstStyle/>
          <a:p>
            <a:pPr marL="0" lvl="0" indent="0" algn="ctr" rtl="0">
              <a:lnSpc>
                <a:spcPct val="100000"/>
              </a:lnSpc>
              <a:spcBef>
                <a:spcPts val="0"/>
              </a:spcBef>
              <a:spcAft>
                <a:spcPts val="0"/>
              </a:spcAft>
              <a:buClr>
                <a:srgbClr val="262626"/>
              </a:buClr>
              <a:buSzPts val="5400"/>
              <a:buFont typeface="Quattrocento Sans"/>
              <a:buNone/>
            </a:pPr>
            <a:r>
              <a:rPr lang="es-ES" sz="4800" b="1" i="0" u="none" baseline="0" dirty="0"/>
              <a:t>Sentencias disuasivas en Hong Kong: Los casos del agar</a:t>
            </a:r>
            <a:endParaRPr lang="es-ES" sz="4800" dirty="0"/>
          </a:p>
        </p:txBody>
      </p:sp>
      <p:sp>
        <p:nvSpPr>
          <p:cNvPr id="3" name="TextBox 2">
            <a:extLst>
              <a:ext uri="{FF2B5EF4-FFF2-40B4-BE49-F238E27FC236}">
                <a16:creationId xmlns:a16="http://schemas.microsoft.com/office/drawing/2014/main" id="{9B21B874-F3B8-9A19-8CF9-9DADE2014123}"/>
              </a:ext>
            </a:extLst>
          </p:cNvPr>
          <p:cNvSpPr txBox="1"/>
          <p:nvPr/>
        </p:nvSpPr>
        <p:spPr>
          <a:xfrm>
            <a:off x="873458" y="1802198"/>
            <a:ext cx="11627892" cy="7971413"/>
          </a:xfrm>
          <a:prstGeom prst="rect">
            <a:avLst/>
          </a:prstGeom>
          <a:noFill/>
        </p:spPr>
        <p:txBody>
          <a:bodyPr wrap="square">
            <a:spAutoFit/>
          </a:bodyPr>
          <a:lstStyle/>
          <a:p>
            <a:pPr marL="0" indent="0" algn="l" rtl="0">
              <a:buNone/>
            </a:pPr>
            <a:r>
              <a:rPr lang="es-ES" sz="3200" b="1" i="0" u="none" baseline="0" dirty="0">
                <a:solidFill>
                  <a:srgbClr val="FFC000"/>
                </a:solidFill>
                <a:latin typeface="Quattrocento Sans" panose="020B0502050000020003" pitchFamily="34" charset="0"/>
                <a:ea typeface="Quattrocento Sans" panose="020B0502050000020003" pitchFamily="34" charset="0"/>
                <a:cs typeface="Quattrocento Sans" panose="020B0502050000020003" pitchFamily="34" charset="0"/>
              </a:rPr>
              <a:t>RAEHK contra Xie Jinbin; Expediente 195/2010 del Tribunal de Apelación de Hong Kong</a:t>
            </a:r>
          </a:p>
          <a:p>
            <a:pPr marL="0" indent="0" algn="l" rtl="0">
              <a:buNone/>
            </a:pPr>
            <a:r>
              <a:rPr lang="es-ES" sz="3200" b="0" i="0" u="none" baseline="0" dirty="0">
                <a:solidFill>
                  <a:schemeClr val="bg1">
                    <a:lumMod val="20000"/>
                    <a:lumOff val="80000"/>
                  </a:schemeClr>
                </a:solidFill>
                <a:latin typeface="Quattrocento Sans" panose="020B0502050000020003" pitchFamily="34" charset="0"/>
                <a:ea typeface="Quattrocento Sans" panose="020B0502050000020003" pitchFamily="34" charset="0"/>
                <a:cs typeface="Quattrocento Sans" panose="020B0502050000020003" pitchFamily="34" charset="0"/>
              </a:rPr>
              <a:t>La protección a través de la disuasión es el principal objetivo de la imposición de penas.</a:t>
            </a:r>
          </a:p>
          <a:p>
            <a:pPr marL="0" indent="0" algn="l" rtl="0">
              <a:buNone/>
            </a:pPr>
            <a:r>
              <a:rPr lang="es-ES" sz="3200" b="0" i="0" u="none" baseline="0" dirty="0">
                <a:solidFill>
                  <a:schemeClr val="bg1">
                    <a:lumMod val="20000"/>
                    <a:lumOff val="80000"/>
                  </a:schemeClr>
                </a:solidFill>
                <a:latin typeface="Quattrocento Sans" panose="020B0502050000020003" pitchFamily="34" charset="0"/>
                <a:ea typeface="Quattrocento Sans" panose="020B0502050000020003" pitchFamily="34" charset="0"/>
                <a:cs typeface="Quattrocento Sans" panose="020B0502050000020003" pitchFamily="34" charset="0"/>
              </a:rPr>
              <a:t>A diferencia de los casos de robo, aquí la restitución no es posible: el daño causado a las especies en peligro de extinción y al ecosistema no puede restaurarse. Por lo tanto, la imposición de penas debe centrarse en su protección.</a:t>
            </a:r>
          </a:p>
          <a:p>
            <a:pPr marL="0" indent="0" algn="l" rtl="0">
              <a:buNone/>
            </a:pPr>
            <a:endParaRPr lang="es-ES" sz="3200" dirty="0">
              <a:solidFill>
                <a:schemeClr val="bg1">
                  <a:lumMod val="20000"/>
                  <a:lumOff val="80000"/>
                </a:schemeClr>
              </a:solidFill>
              <a:latin typeface="Quattrocento Sans" panose="020B0502050000020003" pitchFamily="34" charset="0"/>
            </a:endParaRPr>
          </a:p>
          <a:p>
            <a:pPr marL="0" indent="0" algn="l" rtl="0">
              <a:buNone/>
            </a:pPr>
            <a:endParaRPr lang="es-ES" sz="3200" dirty="0">
              <a:solidFill>
                <a:schemeClr val="bg1">
                  <a:lumMod val="20000"/>
                  <a:lumOff val="80000"/>
                </a:schemeClr>
              </a:solidFill>
              <a:latin typeface="Quattrocento Sans" panose="020B0502050000020003" pitchFamily="34" charset="0"/>
            </a:endParaRPr>
          </a:p>
          <a:p>
            <a:pPr marL="0" indent="0" algn="l" rtl="0">
              <a:buNone/>
            </a:pPr>
            <a:r>
              <a:rPr lang="es-ES" sz="3200" b="1" i="0" u="none" baseline="0" dirty="0">
                <a:solidFill>
                  <a:srgbClr val="FFC000"/>
                </a:solidFill>
                <a:latin typeface="Quattrocento Sans" panose="020B0502050000020003" pitchFamily="34" charset="0"/>
                <a:ea typeface="Quattrocento Sans" panose="020B0502050000020003" pitchFamily="34" charset="0"/>
                <a:cs typeface="Quattrocento Sans" panose="020B0502050000020003" pitchFamily="34" charset="0"/>
              </a:rPr>
              <a:t>RAEHK contra Wang Quanwen; Expediente 263/2104 del Tribunal de Apelación de Hong Kong</a:t>
            </a:r>
          </a:p>
          <a:p>
            <a:pPr marL="0" indent="0" algn="l" rtl="0">
              <a:buNone/>
            </a:pPr>
            <a:r>
              <a:rPr lang="es-ES" sz="3200" b="0" i="0" u="none" baseline="0" dirty="0">
                <a:solidFill>
                  <a:schemeClr val="bg1">
                    <a:lumMod val="20000"/>
                    <a:lumOff val="80000"/>
                  </a:schemeClr>
                </a:solidFill>
                <a:latin typeface="Quattrocento Sans" panose="020B0502050000020003" pitchFamily="34" charset="0"/>
                <a:ea typeface="Quattrocento Sans" panose="020B0502050000020003" pitchFamily="34" charset="0"/>
                <a:cs typeface="Quattrocento Sans" panose="020B0502050000020003" pitchFamily="34" charset="0"/>
              </a:rPr>
              <a:t>La vulnerabilidad del árbol proporciona el incentivo para que los tribunales utilicen sus poderes de imposición de penas para proteger los árboles y preservar el futuro de la especie con penas disuasorias.</a:t>
            </a:r>
            <a:endParaRPr lang="es-ES" sz="3200" dirty="0">
              <a:solidFill>
                <a:schemeClr val="bg1">
                  <a:lumMod val="20000"/>
                  <a:lumOff val="80000"/>
                </a:schemeClr>
              </a:solidFill>
              <a:latin typeface="Quattrocento Sans" panose="020B0502050000020003" pitchFamily="34" charset="0"/>
            </a:endParaRPr>
          </a:p>
        </p:txBody>
      </p:sp>
      <p:pic>
        <p:nvPicPr>
          <p:cNvPr id="1026" name="Picture 2" descr="Historia industrial de Hong Kong, Parte V: Incienso">
            <a:extLst>
              <a:ext uri="{FF2B5EF4-FFF2-40B4-BE49-F238E27FC236}">
                <a16:creationId xmlns:a16="http://schemas.microsoft.com/office/drawing/2014/main" id="{0998BEA0-BEF0-1311-BE2B-6C5981DE7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5238" y="1928197"/>
            <a:ext cx="4807286" cy="67345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l perfume que es más caro que el oro">
            <a:extLst>
              <a:ext uri="{FF2B5EF4-FFF2-40B4-BE49-F238E27FC236}">
                <a16:creationId xmlns:a16="http://schemas.microsoft.com/office/drawing/2014/main" id="{00AD1757-7680-2022-8768-3E61A441E5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05238" y="6757661"/>
            <a:ext cx="4807286" cy="2704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es" sz="6600" b="1" i="0" u="none" baseline="0">
                <a:latin typeface="Quattrocento Sans" panose="020B0502050000020003" pitchFamily="34" charset="0"/>
                <a:cs typeface="Calibri" panose="020F0502020204030204" pitchFamily="34" charset="0"/>
              </a:rPr>
              <a:t>Casos de tortugas antes y después del SVIS</a:t>
            </a:r>
            <a:endParaRPr lang="es" sz="6600" dirty="0">
              <a:latin typeface="Quattrocento Sans" panose="020B0502050000020003" pitchFamily="34" charset="0"/>
              <a:cs typeface="Calibri" panose="020F0502020204030204" pitchFamily="34" charset="0"/>
            </a:endParaRPr>
          </a:p>
        </p:txBody>
      </p:sp>
      <p:sp>
        <p:nvSpPr>
          <p:cNvPr id="3" name="Content Placeholder 2"/>
          <p:cNvSpPr>
            <a:spLocks noGrp="1"/>
          </p:cNvSpPr>
          <p:nvPr>
            <p:ph idx="1"/>
          </p:nvPr>
        </p:nvSpPr>
        <p:spPr>
          <a:xfrm>
            <a:off x="1456404" y="1855593"/>
            <a:ext cx="10144124" cy="6727507"/>
          </a:xfrm>
        </p:spPr>
        <p:txBody>
          <a:bodyPr>
            <a:noAutofit/>
          </a:bodyPr>
          <a:lstStyle/>
          <a:p>
            <a:pPr marL="0" indent="0" algn="l" rtl="0" fontAlgn="base"/>
            <a:r>
              <a:rPr lang="es-ES" sz="1950" b="1" i="0" u="sng" baseline="0" dirty="0">
                <a:solidFill>
                  <a:srgbClr val="FFC000"/>
                </a:solidFill>
                <a:latin typeface="Quattrocento Sans" panose="020B0502050000020003" pitchFamily="34" charset="0"/>
                <a:cs typeface="Calibri" panose="020F0502020204030204" pitchFamily="34" charset="0"/>
              </a:rPr>
              <a:t>Casos anteriores al SVIS</a:t>
            </a:r>
          </a:p>
          <a:p>
            <a:pPr marL="0" indent="0" algn="l" rtl="0" fontAlgn="base"/>
            <a:endParaRPr lang="es-ES" sz="1950" b="1" dirty="0">
              <a:solidFill>
                <a:schemeClr val="bg2">
                  <a:lumMod val="20000"/>
                  <a:lumOff val="80000"/>
                </a:schemeClr>
              </a:solidFill>
              <a:latin typeface="Quattrocento Sans" panose="020B0502050000020003" pitchFamily="34" charset="0"/>
              <a:cs typeface="Calibri" panose="020F0502020204030204" pitchFamily="34" charset="0"/>
            </a:endParaRPr>
          </a:p>
          <a:p>
            <a:pPr marL="0" indent="0" algn="l" rtl="0" fontAlgn="base"/>
            <a:r>
              <a:rPr lang="es-ES" sz="1950" b="1" i="0" u="sng" baseline="0" dirty="0">
                <a:solidFill>
                  <a:schemeClr val="accent5">
                    <a:lumMod val="60000"/>
                    <a:lumOff val="40000"/>
                  </a:schemeClr>
                </a:solidFill>
                <a:latin typeface="Quattrocento Sans" panose="020B0502050000020003" pitchFamily="34" charset="0"/>
                <a:cs typeface="Calibri" panose="020F0502020204030204" pitchFamily="34" charset="0"/>
              </a:rPr>
              <a:t>RAEHK contra </a:t>
            </a:r>
            <a:r>
              <a:rPr lang="es-ES" sz="1950" b="1" i="0" u="sng" baseline="0" dirty="0" err="1">
                <a:solidFill>
                  <a:schemeClr val="accent5">
                    <a:lumMod val="60000"/>
                    <a:lumOff val="40000"/>
                  </a:schemeClr>
                </a:solidFill>
                <a:latin typeface="Quattrocento Sans" panose="020B0502050000020003" pitchFamily="34" charset="0"/>
                <a:cs typeface="Calibri" panose="020F0502020204030204" pitchFamily="34" charset="0"/>
              </a:rPr>
              <a:t>Sameh</a:t>
            </a:r>
            <a:r>
              <a:rPr lang="es-ES" sz="1950" b="1" i="0" u="sng" baseline="0" dirty="0">
                <a:solidFill>
                  <a:schemeClr val="accent5">
                    <a:lumMod val="60000"/>
                    <a:lumOff val="40000"/>
                  </a:schemeClr>
                </a:solidFill>
                <a:latin typeface="Quattrocento Sans" panose="020B0502050000020003" pitchFamily="34" charset="0"/>
                <a:cs typeface="Calibri" panose="020F0502020204030204" pitchFamily="34" charset="0"/>
              </a:rPr>
              <a:t> y </a:t>
            </a:r>
            <a:r>
              <a:rPr lang="es-ES" sz="1950" b="1" i="0" u="sng" baseline="0" dirty="0" err="1">
                <a:solidFill>
                  <a:schemeClr val="accent5">
                    <a:lumMod val="60000"/>
                    <a:lumOff val="40000"/>
                  </a:schemeClr>
                </a:solidFill>
                <a:latin typeface="Quattrocento Sans" panose="020B0502050000020003" pitchFamily="34" charset="0"/>
                <a:cs typeface="Calibri" panose="020F0502020204030204" pitchFamily="34" charset="0"/>
              </a:rPr>
              <a:t>Abdelaziz</a:t>
            </a:r>
            <a:r>
              <a:rPr lang="es-ES" sz="1950" b="1" i="0" u="sng" baseline="0" dirty="0">
                <a:solidFill>
                  <a:schemeClr val="accent5">
                    <a:lumMod val="60000"/>
                    <a:lumOff val="40000"/>
                  </a:schemeClr>
                </a:solidFill>
                <a:latin typeface="Quattrocento Sans" panose="020B0502050000020003" pitchFamily="34" charset="0"/>
                <a:cs typeface="Calibri" panose="020F0502020204030204" pitchFamily="34" charset="0"/>
              </a:rPr>
              <a:t> </a:t>
            </a:r>
            <a:r>
              <a:rPr lang="es-ES" sz="1950" b="0" i="0" u="sng" baseline="0" dirty="0">
                <a:solidFill>
                  <a:schemeClr val="accent5">
                    <a:lumMod val="60000"/>
                    <a:lumOff val="40000"/>
                  </a:schemeClr>
                </a:solidFill>
                <a:latin typeface="Quattrocento Sans" panose="020B0502050000020003" pitchFamily="34" charset="0"/>
                <a:cs typeface="Calibri" panose="020F0502020204030204" pitchFamily="34" charset="0"/>
              </a:rPr>
              <a:t>Tribunal de Magistrados de </a:t>
            </a:r>
            <a:r>
              <a:rPr lang="es-ES" sz="1950" b="0" i="0" u="sng" baseline="0" dirty="0" err="1">
                <a:solidFill>
                  <a:schemeClr val="accent5">
                    <a:lumMod val="60000"/>
                    <a:lumOff val="40000"/>
                  </a:schemeClr>
                </a:solidFill>
                <a:latin typeface="Quattrocento Sans" panose="020B0502050000020003" pitchFamily="34" charset="0"/>
                <a:cs typeface="Calibri" panose="020F0502020204030204" pitchFamily="34" charset="0"/>
              </a:rPr>
              <a:t>Tsuen</a:t>
            </a:r>
            <a:r>
              <a:rPr lang="es-ES" sz="1950" b="0" i="0" u="sng" baseline="0" dirty="0">
                <a:solidFill>
                  <a:schemeClr val="accent5">
                    <a:lumMod val="60000"/>
                    <a:lumOff val="40000"/>
                  </a:schemeClr>
                </a:solidFill>
                <a:latin typeface="Quattrocento Sans" panose="020B0502050000020003" pitchFamily="34" charset="0"/>
                <a:cs typeface="Calibri" panose="020F0502020204030204" pitchFamily="34" charset="0"/>
              </a:rPr>
              <a:t> </a:t>
            </a:r>
            <a:r>
              <a:rPr lang="es-ES" sz="1950" b="0" i="0" u="sng" baseline="0" dirty="0" err="1">
                <a:solidFill>
                  <a:schemeClr val="accent5">
                    <a:lumMod val="60000"/>
                    <a:lumOff val="40000"/>
                  </a:schemeClr>
                </a:solidFill>
                <a:latin typeface="Quattrocento Sans" panose="020B0502050000020003" pitchFamily="34" charset="0"/>
                <a:cs typeface="Calibri" panose="020F0502020204030204" pitchFamily="34" charset="0"/>
              </a:rPr>
              <a:t>Wan</a:t>
            </a:r>
            <a:r>
              <a:rPr lang="es-ES" sz="1950" b="0" i="0" u="sng" baseline="0" dirty="0">
                <a:solidFill>
                  <a:schemeClr val="accent5">
                    <a:lumMod val="60000"/>
                    <a:lumOff val="40000"/>
                  </a:schemeClr>
                </a:solidFill>
                <a:latin typeface="Quattrocento Sans" panose="020B0502050000020003" pitchFamily="34" charset="0"/>
                <a:cs typeface="Calibri" panose="020F0502020204030204" pitchFamily="34" charset="0"/>
              </a:rPr>
              <a:t>, 15 de marzo de 2014.</a:t>
            </a:r>
            <a:r>
              <a:rPr lang="es-ES" sz="1950" b="0" i="0" u="none" baseline="0" dirty="0">
                <a:solidFill>
                  <a:schemeClr val="accent5">
                    <a:lumMod val="60000"/>
                    <a:lumOff val="40000"/>
                  </a:schemeClr>
                </a:solidFill>
                <a:latin typeface="Quattrocento Sans" panose="020B0502050000020003" pitchFamily="34" charset="0"/>
                <a:cs typeface="Calibri" panose="020F0502020204030204" pitchFamily="34" charset="0"/>
              </a:rPr>
              <a:t> </a:t>
            </a:r>
            <a:r>
              <a:rPr lang="es-ES" sz="1950" b="0" i="0" u="none" baseline="0" dirty="0">
                <a:solidFill>
                  <a:schemeClr val="bg2">
                    <a:lumMod val="20000"/>
                    <a:lumOff val="80000"/>
                  </a:schemeClr>
                </a:solidFill>
                <a:latin typeface="Quattrocento Sans" panose="020B0502050000020003" pitchFamily="34" charset="0"/>
                <a:cs typeface="Calibri" panose="020F0502020204030204" pitchFamily="34" charset="0"/>
              </a:rPr>
              <a:t>Dos hombres egipcios fueron detenidos en el aeropuerto cuando intentaban pasar de contrabando 128 tortugas radiadas y tortugas araña a través de Hong Kong con destino a Taiwán. Se les condenó a pagar una multa de HKD 40 000 y HKD 45 000 y a 2 meses de prisión, con suspensión de la pena durante 18 meses. Los animales estaban valorados en HKD 759 000. </a:t>
            </a:r>
          </a:p>
          <a:p>
            <a:pPr marL="0" indent="0" algn="l" rtl="0" fontAlgn="base"/>
            <a:endParaRPr lang="es-ES" sz="1950" dirty="0">
              <a:solidFill>
                <a:schemeClr val="bg2">
                  <a:lumMod val="20000"/>
                  <a:lumOff val="80000"/>
                </a:schemeClr>
              </a:solidFill>
              <a:latin typeface="Quattrocento Sans" panose="020B0502050000020003" pitchFamily="34" charset="0"/>
              <a:cs typeface="Calibri" panose="020F0502020204030204" pitchFamily="34" charset="0"/>
            </a:endParaRPr>
          </a:p>
          <a:p>
            <a:pPr marL="0" indent="0" algn="l" rtl="0" fontAlgn="base"/>
            <a:r>
              <a:rPr lang="es-ES" sz="1950" b="1" i="0" u="sng" baseline="0" dirty="0">
                <a:solidFill>
                  <a:schemeClr val="accent5">
                    <a:lumMod val="60000"/>
                    <a:lumOff val="40000"/>
                  </a:schemeClr>
                </a:solidFill>
                <a:latin typeface="Quattrocento Sans" panose="020B0502050000020003" pitchFamily="34" charset="0"/>
                <a:cs typeface="Calibri" panose="020F0502020204030204" pitchFamily="34" charset="0"/>
              </a:rPr>
              <a:t>Expediente 455/2014 de la Magistratura de </a:t>
            </a:r>
            <a:r>
              <a:rPr lang="es-ES" sz="1950" b="1" i="0" u="sng" baseline="0" dirty="0" err="1">
                <a:solidFill>
                  <a:schemeClr val="accent5">
                    <a:lumMod val="60000"/>
                    <a:lumOff val="40000"/>
                  </a:schemeClr>
                </a:solidFill>
                <a:latin typeface="Quattrocento Sans" panose="020B0502050000020003" pitchFamily="34" charset="0"/>
                <a:cs typeface="Calibri" panose="020F0502020204030204" pitchFamily="34" charset="0"/>
              </a:rPr>
              <a:t>Tsuen</a:t>
            </a:r>
            <a:r>
              <a:rPr lang="es-ES" sz="1950" b="1" i="0" u="sng" baseline="0" dirty="0">
                <a:solidFill>
                  <a:schemeClr val="accent5">
                    <a:lumMod val="60000"/>
                    <a:lumOff val="40000"/>
                  </a:schemeClr>
                </a:solidFill>
                <a:latin typeface="Quattrocento Sans" panose="020B0502050000020003" pitchFamily="34" charset="0"/>
                <a:cs typeface="Calibri" panose="020F0502020204030204" pitchFamily="34" charset="0"/>
              </a:rPr>
              <a:t> </a:t>
            </a:r>
            <a:r>
              <a:rPr lang="es-ES" sz="1950" b="1" i="0" u="sng" baseline="0" dirty="0" err="1">
                <a:solidFill>
                  <a:schemeClr val="accent5">
                    <a:lumMod val="60000"/>
                    <a:lumOff val="40000"/>
                  </a:schemeClr>
                </a:solidFill>
                <a:latin typeface="Quattrocento Sans" panose="020B0502050000020003" pitchFamily="34" charset="0"/>
                <a:cs typeface="Calibri" panose="020F0502020204030204" pitchFamily="34" charset="0"/>
              </a:rPr>
              <a:t>Wan</a:t>
            </a:r>
            <a:r>
              <a:rPr lang="es-ES" sz="1950" b="1" i="0" u="sng" baseline="0" dirty="0">
                <a:solidFill>
                  <a:schemeClr val="accent5">
                    <a:lumMod val="60000"/>
                    <a:lumOff val="40000"/>
                  </a:schemeClr>
                </a:solidFill>
                <a:latin typeface="Quattrocento Sans" panose="020B0502050000020003" pitchFamily="34" charset="0"/>
                <a:cs typeface="Calibri" panose="020F0502020204030204" pitchFamily="34" charset="0"/>
              </a:rPr>
              <a:t> (Decisión no comunicada del Tribunal de Magistrados de </a:t>
            </a:r>
            <a:r>
              <a:rPr lang="es-ES" sz="1950" b="1" i="0" u="sng" baseline="0" dirty="0" err="1">
                <a:solidFill>
                  <a:schemeClr val="accent5">
                    <a:lumMod val="60000"/>
                    <a:lumOff val="40000"/>
                  </a:schemeClr>
                </a:solidFill>
                <a:latin typeface="Quattrocento Sans" panose="020B0502050000020003" pitchFamily="34" charset="0"/>
                <a:cs typeface="Calibri" panose="020F0502020204030204" pitchFamily="34" charset="0"/>
              </a:rPr>
              <a:t>Tsuen</a:t>
            </a:r>
            <a:r>
              <a:rPr lang="es-ES" sz="1950" b="1" i="0" u="sng" baseline="0" dirty="0">
                <a:solidFill>
                  <a:schemeClr val="accent5">
                    <a:lumMod val="60000"/>
                    <a:lumOff val="40000"/>
                  </a:schemeClr>
                </a:solidFill>
                <a:latin typeface="Quattrocento Sans" panose="020B0502050000020003" pitchFamily="34" charset="0"/>
                <a:cs typeface="Calibri" panose="020F0502020204030204" pitchFamily="34" charset="0"/>
              </a:rPr>
              <a:t> </a:t>
            </a:r>
            <a:r>
              <a:rPr lang="es-ES" sz="1950" b="1" i="0" u="sng" baseline="0" dirty="0" err="1">
                <a:solidFill>
                  <a:schemeClr val="accent5">
                    <a:lumMod val="60000"/>
                    <a:lumOff val="40000"/>
                  </a:schemeClr>
                </a:solidFill>
                <a:latin typeface="Quattrocento Sans" panose="020B0502050000020003" pitchFamily="34" charset="0"/>
                <a:cs typeface="Calibri" panose="020F0502020204030204" pitchFamily="34" charset="0"/>
              </a:rPr>
              <a:t>Wan</a:t>
            </a:r>
            <a:r>
              <a:rPr lang="es-ES" sz="1950" b="1" i="0" u="sng" baseline="0" dirty="0">
                <a:solidFill>
                  <a:schemeClr val="accent5">
                    <a:lumMod val="60000"/>
                    <a:lumOff val="40000"/>
                  </a:schemeClr>
                </a:solidFill>
                <a:latin typeface="Quattrocento Sans" panose="020B0502050000020003" pitchFamily="34" charset="0"/>
                <a:cs typeface="Calibri" panose="020F0502020204030204" pitchFamily="34" charset="0"/>
              </a:rPr>
              <a:t>, 17 de marzo de 2014). </a:t>
            </a:r>
            <a:r>
              <a:rPr lang="es-ES" sz="1950" b="0" i="0" u="none" baseline="0" dirty="0">
                <a:solidFill>
                  <a:schemeClr val="bg2">
                    <a:lumMod val="20000"/>
                    <a:lumOff val="80000"/>
                  </a:schemeClr>
                </a:solidFill>
                <a:latin typeface="Quattrocento Sans" panose="020B0502050000020003" pitchFamily="34" charset="0"/>
                <a:cs typeface="Calibri" panose="020F0502020204030204" pitchFamily="34" charset="0"/>
              </a:rPr>
              <a:t>Un ciudadano malgache fue interceptado en el aeropuerto de HK cuando intentaba introducir de contrabando en Hong Kong 112 tortugas radiadas y 10 tortugas angonokas. Fue condenado a 6 semanas de prisión por una especie y a 4 semanas por la otra. Se ordenó el cumplimiento simultáneo de ambas condenas. </a:t>
            </a:r>
          </a:p>
          <a:p>
            <a:pPr marL="0" indent="0" algn="l" rtl="0" fontAlgn="base"/>
            <a:endParaRPr lang="es-ES" sz="1950" dirty="0">
              <a:solidFill>
                <a:schemeClr val="bg2">
                  <a:lumMod val="20000"/>
                  <a:lumOff val="80000"/>
                </a:schemeClr>
              </a:solidFill>
              <a:latin typeface="Quattrocento Sans" panose="020B0502050000020003" pitchFamily="34" charset="0"/>
              <a:cs typeface="Calibri" panose="020F0502020204030204" pitchFamily="34" charset="0"/>
            </a:endParaRPr>
          </a:p>
          <a:p>
            <a:pPr marL="0" indent="0" algn="l" rtl="0" fontAlgn="base"/>
            <a:r>
              <a:rPr lang="es-ES" sz="1950" b="1" i="0" u="sng" baseline="0" dirty="0">
                <a:solidFill>
                  <a:srgbClr val="FFC000"/>
                </a:solidFill>
                <a:latin typeface="Quattrocento Sans" panose="020B0502050000020003" pitchFamily="34" charset="0"/>
                <a:cs typeface="Calibri" panose="020F0502020204030204" pitchFamily="34" charset="0"/>
              </a:rPr>
              <a:t>Caso después del SVIS</a:t>
            </a:r>
          </a:p>
          <a:p>
            <a:pPr marL="0" indent="0" algn="l" rtl="0" fontAlgn="base"/>
            <a:endParaRPr lang="es-ES" sz="1950" b="1" dirty="0">
              <a:solidFill>
                <a:schemeClr val="bg2">
                  <a:lumMod val="20000"/>
                  <a:lumOff val="80000"/>
                </a:schemeClr>
              </a:solidFill>
              <a:latin typeface="Quattrocento Sans" panose="020B0502050000020003" pitchFamily="34" charset="0"/>
              <a:cs typeface="Calibri" panose="020F0502020204030204" pitchFamily="34" charset="0"/>
            </a:endParaRPr>
          </a:p>
          <a:p>
            <a:pPr marL="0" indent="0" algn="l" rtl="0" fontAlgn="base"/>
            <a:r>
              <a:rPr lang="es-ES" sz="1950" b="1" i="0" u="sng" baseline="0" dirty="0">
                <a:solidFill>
                  <a:schemeClr val="accent5">
                    <a:lumMod val="60000"/>
                    <a:lumOff val="40000"/>
                  </a:schemeClr>
                </a:solidFill>
                <a:latin typeface="Quattrocento Sans" panose="020B0502050000020003" pitchFamily="34" charset="0"/>
                <a:cs typeface="Calibri" panose="020F0502020204030204" pitchFamily="34" charset="0"/>
              </a:rPr>
              <a:t>RAEHK contra </a:t>
            </a:r>
            <a:r>
              <a:rPr lang="es-ES" sz="1950" b="1" i="0" u="sng" baseline="0" dirty="0" err="1">
                <a:solidFill>
                  <a:schemeClr val="accent5">
                    <a:lumMod val="60000"/>
                    <a:lumOff val="40000"/>
                  </a:schemeClr>
                </a:solidFill>
                <a:latin typeface="Quattrocento Sans" panose="020B0502050000020003" pitchFamily="34" charset="0"/>
                <a:cs typeface="Calibri" panose="020F0502020204030204" pitchFamily="34" charset="0"/>
              </a:rPr>
              <a:t>Rasolonirina</a:t>
            </a:r>
            <a:r>
              <a:rPr lang="es-ES" sz="1950" b="1" i="0" u="sng" baseline="0" dirty="0">
                <a:solidFill>
                  <a:schemeClr val="accent5">
                    <a:lumMod val="60000"/>
                    <a:lumOff val="40000"/>
                  </a:schemeClr>
                </a:solidFill>
                <a:latin typeface="Quattrocento Sans" panose="020B0502050000020003" pitchFamily="34" charset="0"/>
                <a:cs typeface="Calibri" panose="020F0502020204030204" pitchFamily="34" charset="0"/>
              </a:rPr>
              <a:t> </a:t>
            </a:r>
            <a:r>
              <a:rPr lang="es-ES" sz="1950" b="1" i="0" u="sng" baseline="0" dirty="0" err="1">
                <a:solidFill>
                  <a:schemeClr val="accent5">
                    <a:lumMod val="60000"/>
                    <a:lumOff val="40000"/>
                  </a:schemeClr>
                </a:solidFill>
                <a:latin typeface="Quattrocento Sans" panose="020B0502050000020003" pitchFamily="34" charset="0"/>
                <a:cs typeface="Calibri" panose="020F0502020204030204" pitchFamily="34" charset="0"/>
              </a:rPr>
              <a:t>Aljymi</a:t>
            </a:r>
            <a:r>
              <a:rPr lang="es-ES" sz="1950" b="1" i="0" u="sng" baseline="0" dirty="0">
                <a:solidFill>
                  <a:schemeClr val="accent5">
                    <a:lumMod val="60000"/>
                    <a:lumOff val="40000"/>
                  </a:schemeClr>
                </a:solidFill>
                <a:latin typeface="Quattrocento Sans" panose="020B0502050000020003" pitchFamily="34" charset="0"/>
                <a:cs typeface="Calibri" panose="020F0502020204030204" pitchFamily="34" charset="0"/>
              </a:rPr>
              <a:t>; Expediente 896/2019 del Tribunal de Distrito de Hong Kong  </a:t>
            </a:r>
          </a:p>
          <a:p>
            <a:pPr marL="0" indent="0" algn="l" rtl="0" fontAlgn="base"/>
            <a:r>
              <a:rPr lang="es-ES" sz="1950" b="0" i="0" u="none" baseline="0" dirty="0">
                <a:solidFill>
                  <a:schemeClr val="bg2">
                    <a:lumMod val="20000"/>
                    <a:lumOff val="80000"/>
                  </a:schemeClr>
                </a:solidFill>
                <a:latin typeface="Quattrocento Sans" panose="020B0502050000020003" pitchFamily="34" charset="0"/>
                <a:cs typeface="Calibri" panose="020F0502020204030204" pitchFamily="34" charset="0"/>
              </a:rPr>
              <a:t>El 28 de septiembre de 2019, la aduana de Hong Kong incautó 57 tortugas vivas (2 angonokas y 55 radiadas) con un valor de mercado estimado en USD 816 555 en el Aeropuerto Internacional de Hong Kong. El caso también implicaba crueldad a los animales. El responsable se declaró culpable y fue condenado a 36 meses de prisión por contrabando de los animales y a 12 meses por crueldad animal. Ambas penas fueron reducidas en un tercio por su admisión de culpabilidad. </a:t>
            </a:r>
          </a:p>
        </p:txBody>
      </p:sp>
      <p:pic>
        <p:nvPicPr>
          <p:cNvPr id="4098" name="Picture 2">
            <a:extLst>
              <a:ext uri="{FF2B5EF4-FFF2-40B4-BE49-F238E27FC236}">
                <a16:creationId xmlns:a16="http://schemas.microsoft.com/office/drawing/2014/main" id="{C1E0206E-7300-250E-1AE2-CCA9C67EA2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87224" y="2102172"/>
            <a:ext cx="5229225" cy="35052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DEFF606E-8C71-AD76-6157-B32A69599F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7224" y="5838825"/>
            <a:ext cx="5229225"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028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3496" y="0"/>
            <a:ext cx="13392020" cy="2215979"/>
          </a:xfrm>
        </p:spPr>
        <p:txBody>
          <a:bodyPr>
            <a:normAutofit/>
          </a:bodyPr>
          <a:lstStyle/>
          <a:p>
            <a:pPr rtl="0"/>
            <a:r>
              <a:rPr lang="es" sz="6000" b="1" i="0" u="none" baseline="0" dirty="0">
                <a:solidFill>
                  <a:schemeClr val="tx1"/>
                </a:solidFill>
                <a:latin typeface="Quattrocento Sans" panose="020B0502050000020003" pitchFamily="34" charset="0"/>
                <a:cs typeface="Calibri" panose="020F0502020204030204" pitchFamily="34" charset="0"/>
              </a:rPr>
              <a:t>Tribunal de Apelación de Hong Kong (2021)</a:t>
            </a:r>
            <a:endParaRPr lang="es" sz="6000" dirty="0">
              <a:latin typeface="Quattrocento Sans" panose="020B0502050000020003" pitchFamily="34" charset="0"/>
              <a:cs typeface="Calibri" panose="020F0502020204030204" pitchFamily="34" charset="0"/>
            </a:endParaRPr>
          </a:p>
        </p:txBody>
      </p:sp>
      <p:sp>
        <p:nvSpPr>
          <p:cNvPr id="3" name="Content Placeholder 2"/>
          <p:cNvSpPr>
            <a:spLocks noGrp="1"/>
          </p:cNvSpPr>
          <p:nvPr>
            <p:ph idx="1"/>
          </p:nvPr>
        </p:nvSpPr>
        <p:spPr>
          <a:xfrm>
            <a:off x="1051937" y="2089103"/>
            <a:ext cx="15723293" cy="3054397"/>
          </a:xfrm>
        </p:spPr>
        <p:txBody>
          <a:bodyPr>
            <a:normAutofit fontScale="92500" lnSpcReduction="10000"/>
          </a:bodyPr>
          <a:lstStyle/>
          <a:p>
            <a:pPr marL="0" indent="0" algn="l" rtl="0"/>
            <a:r>
              <a:rPr lang="es-ES" sz="2800" b="1" i="0" u="sng" baseline="0" dirty="0">
                <a:solidFill>
                  <a:srgbClr val="FFC000"/>
                </a:solidFill>
                <a:latin typeface="Quattrocento Sans" panose="020B0502050000020003" pitchFamily="34" charset="0"/>
                <a:cs typeface="Calibri" panose="020F0502020204030204" pitchFamily="34" charset="0"/>
              </a:rPr>
              <a:t>RAEHK contra </a:t>
            </a:r>
            <a:r>
              <a:rPr lang="es-ES" sz="2800" b="1" i="0" u="sng" baseline="0" dirty="0" err="1">
                <a:solidFill>
                  <a:srgbClr val="FFC000"/>
                </a:solidFill>
                <a:latin typeface="Quattrocento Sans" panose="020B0502050000020003" pitchFamily="34" charset="0"/>
                <a:cs typeface="Calibri" panose="020F0502020204030204" pitchFamily="34" charset="0"/>
              </a:rPr>
              <a:t>Xiao</a:t>
            </a:r>
            <a:r>
              <a:rPr lang="es-ES" sz="2800" b="1" i="0" u="sng" baseline="0" dirty="0">
                <a:solidFill>
                  <a:srgbClr val="FFC000"/>
                </a:solidFill>
                <a:latin typeface="Quattrocento Sans" panose="020B0502050000020003" pitchFamily="34" charset="0"/>
                <a:cs typeface="Calibri" panose="020F0502020204030204" pitchFamily="34" charset="0"/>
              </a:rPr>
              <a:t> </a:t>
            </a:r>
            <a:r>
              <a:rPr lang="es-ES" sz="2800" b="1" i="0" u="sng" baseline="0" dirty="0" err="1">
                <a:solidFill>
                  <a:srgbClr val="FFC000"/>
                </a:solidFill>
                <a:latin typeface="Quattrocento Sans" panose="020B0502050000020003" pitchFamily="34" charset="0"/>
                <a:cs typeface="Calibri" panose="020F0502020204030204" pitchFamily="34" charset="0"/>
              </a:rPr>
              <a:t>Rongquiang</a:t>
            </a:r>
            <a:r>
              <a:rPr lang="es-ES" sz="2800" b="1" i="0" u="sng" baseline="0" dirty="0">
                <a:solidFill>
                  <a:srgbClr val="FFC000"/>
                </a:solidFill>
                <a:latin typeface="Quattrocento Sans" panose="020B0502050000020003" pitchFamily="34" charset="0"/>
                <a:cs typeface="Calibri" panose="020F0502020204030204" pitchFamily="34" charset="0"/>
              </a:rPr>
              <a:t>; Expediente 79/2020 del Tribunal de Apelación</a:t>
            </a:r>
          </a:p>
          <a:p>
            <a:pPr marL="0" indent="0" algn="l" rtl="0"/>
            <a:r>
              <a:rPr lang="es-ES" sz="2500" b="0" i="0" u="none" baseline="0" dirty="0">
                <a:solidFill>
                  <a:schemeClr val="bg2">
                    <a:lumMod val="20000"/>
                    <a:lumOff val="80000"/>
                  </a:schemeClr>
                </a:solidFill>
                <a:latin typeface="Quattrocento Sans" panose="020B0502050000020003" pitchFamily="34" charset="0"/>
                <a:cs typeface="Calibri" panose="020F0502020204030204" pitchFamily="34" charset="0"/>
              </a:rPr>
              <a:t>El 29 de noviembre de 2019, el demandado llegó a Hong Kong en un vuelo procedente de Moscú, y los agentes de aduanas incautaron de su equipaje 224 </a:t>
            </a:r>
            <a:r>
              <a:rPr lang="es-ES" sz="2500" b="1" i="0" u="sng" baseline="0" dirty="0">
                <a:solidFill>
                  <a:schemeClr val="accent5">
                    <a:lumMod val="60000"/>
                    <a:lumOff val="40000"/>
                  </a:schemeClr>
                </a:solidFill>
                <a:latin typeface="Quattrocento Sans" panose="020B0502050000020003" pitchFamily="34" charset="0"/>
                <a:cs typeface="Calibri" panose="020F0502020204030204" pitchFamily="34" charset="0"/>
              </a:rPr>
              <a:t>cuernos de antílope saiga </a:t>
            </a:r>
            <a:r>
              <a:rPr lang="es-ES" sz="2500" b="0" i="0" u="none" baseline="0" dirty="0">
                <a:solidFill>
                  <a:schemeClr val="bg2">
                    <a:lumMod val="20000"/>
                    <a:lumOff val="80000"/>
                  </a:schemeClr>
                </a:solidFill>
                <a:latin typeface="Quattrocento Sans" panose="020B0502050000020003" pitchFamily="34" charset="0"/>
                <a:cs typeface="Calibri" panose="020F0502020204030204" pitchFamily="34" charset="0"/>
              </a:rPr>
              <a:t>con un peso de 49,9 kilogramos. El valor de los cuernos se estimó entre USD 100 000 y USD 140 000. </a:t>
            </a:r>
          </a:p>
          <a:p>
            <a:pPr marL="0" indent="0" algn="l" rtl="0"/>
            <a:r>
              <a:rPr lang="es-ES" sz="2500" b="0" i="0" u="none" baseline="0" dirty="0">
                <a:solidFill>
                  <a:schemeClr val="bg2">
                    <a:lumMod val="20000"/>
                    <a:lumOff val="80000"/>
                  </a:schemeClr>
                </a:solidFill>
                <a:latin typeface="Quattrocento Sans" panose="020B0502050000020003" pitchFamily="34" charset="0"/>
                <a:cs typeface="Calibri" panose="020F0502020204030204" pitchFamily="34" charset="0"/>
              </a:rPr>
              <a:t>El Tribunal dictaminó que el delito tenía un fuerte impacto en la tasa de supervivencia del antílope saiga y debía ser disuadido. </a:t>
            </a:r>
          </a:p>
          <a:p>
            <a:pPr marL="0" indent="0" algn="l" rtl="0"/>
            <a:endParaRPr lang="es-ES" sz="2500" dirty="0">
              <a:solidFill>
                <a:schemeClr val="bg2">
                  <a:lumMod val="20000"/>
                  <a:lumOff val="80000"/>
                </a:schemeClr>
              </a:solidFill>
              <a:latin typeface="Quattrocento Sans" panose="020B0502050000020003" pitchFamily="34" charset="0"/>
              <a:cs typeface="Calibri" panose="020F0502020204030204" pitchFamily="34" charset="0"/>
            </a:endParaRPr>
          </a:p>
          <a:p>
            <a:pPr marL="0" indent="0" algn="l" rtl="0"/>
            <a:r>
              <a:rPr lang="es-ES" sz="2500" b="0" i="0" u="none" baseline="0" dirty="0">
                <a:solidFill>
                  <a:schemeClr val="bg2">
                    <a:lumMod val="20000"/>
                    <a:lumOff val="80000"/>
                  </a:schemeClr>
                </a:solidFill>
                <a:latin typeface="Quattrocento Sans" panose="020B0502050000020003" pitchFamily="34" charset="0"/>
                <a:cs typeface="Calibri" panose="020F0502020204030204" pitchFamily="34" charset="0"/>
              </a:rPr>
              <a:t>El Tribunal mantuvo la condena original de 30 meses de prisión y advirtió de que, si no se disuade el contrabando de especies en peligro de extinción, los tribunales podrían imponer penas más elevadas en el futuro.</a:t>
            </a:r>
          </a:p>
        </p:txBody>
      </p:sp>
      <p:sp>
        <p:nvSpPr>
          <p:cNvPr id="4" name="Slide Number Placeholder 3"/>
          <p:cNvSpPr>
            <a:spLocks noGrp="1"/>
          </p:cNvSpPr>
          <p:nvPr>
            <p:ph type="sldNum" sz="quarter" idx="12"/>
          </p:nvPr>
        </p:nvSpPr>
        <p:spPr/>
        <p:txBody>
          <a:bodyPr/>
          <a:lstStyle/>
          <a:p>
            <a:pPr algn="r" rtl="0"/>
            <a:fld id="{D57F1E4F-1CFF-5643-939E-02111984F565}" type="slidenum">
              <a:rPr/>
              <a:t>21</a:t>
            </a:fld>
            <a:endParaRPr lang="es" dirty="0"/>
          </a:p>
        </p:txBody>
      </p:sp>
      <p:pic>
        <p:nvPicPr>
          <p:cNvPr id="2050" name="Picture 2" descr="https://lh4.googleusercontent.com/SjEXmgvq2uGHeWUjLt2ZximQmOobPf4hb-Ndn7JWF3TET1hjXh2i-9k-dkcwOV0Mll3njUO5ZAaBa4gT3fIp4leRwbbXoOPFq-11DAXzFhdRjYxLXuoPsxCRbWDybJIKsk0feqfb2qEmUXeegcF0J-TQtcBG6vN5kixcIRpoQGuI4tuMf-MKbvC5V0TlOyub0nPTeKRhY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8693" y="5097769"/>
            <a:ext cx="5986537" cy="42982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5.googleusercontent.com/T3myfv18-_Bn46RgtWbu38eCRHD5sZ4bkajJCt8pqBknpYSdRqLCHkAIw9toEbLPQsKI0Mj47vdAsmtdJvRFclapX4cEtQNuFfYWr0iXMXbXb4Qf7CfmnUbdUvQFDlczJXBdVsKis3D9KgNJMJemKiefST-SnxS6hZrfXRj5Sgkgyk29jlNBdmi0GlNfNwiWIQPAjVCV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1937" y="5098498"/>
            <a:ext cx="9202178" cy="4297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958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A8C19-C2DF-2090-8818-3FF9E6968038}"/>
              </a:ext>
            </a:extLst>
          </p:cNvPr>
          <p:cNvSpPr>
            <a:spLocks noGrp="1"/>
          </p:cNvSpPr>
          <p:nvPr>
            <p:ph type="title"/>
          </p:nvPr>
        </p:nvSpPr>
        <p:spPr/>
        <p:txBody>
          <a:bodyPr>
            <a:normAutofit/>
          </a:bodyPr>
          <a:lstStyle/>
          <a:p>
            <a:pPr rtl="0"/>
            <a:r>
              <a:rPr lang="es" sz="6000" b="1" i="0" u="none" baseline="0"/>
              <a:t>Formación judicial</a:t>
            </a:r>
          </a:p>
        </p:txBody>
      </p:sp>
      <p:sp>
        <p:nvSpPr>
          <p:cNvPr id="4" name="TextBox 3">
            <a:extLst>
              <a:ext uri="{FF2B5EF4-FFF2-40B4-BE49-F238E27FC236}">
                <a16:creationId xmlns:a16="http://schemas.microsoft.com/office/drawing/2014/main" id="{3046F968-1CAA-9625-E76A-0463D184DAB9}"/>
              </a:ext>
            </a:extLst>
          </p:cNvPr>
          <p:cNvSpPr txBox="1"/>
          <p:nvPr/>
        </p:nvSpPr>
        <p:spPr>
          <a:xfrm>
            <a:off x="1079026" y="2484996"/>
            <a:ext cx="16129948" cy="5016758"/>
          </a:xfrm>
          <a:prstGeom prst="rect">
            <a:avLst/>
          </a:prstGeom>
          <a:noFill/>
        </p:spPr>
        <p:txBody>
          <a:bodyPr wrap="square">
            <a:spAutoFit/>
          </a:bodyPr>
          <a:lstStyle/>
          <a:p>
            <a:pPr marL="0" indent="0" algn="l" rtl="0">
              <a:buNone/>
            </a:pPr>
            <a:r>
              <a:rPr lang="es-ES" sz="3200" b="0" i="0" u="none" baseline="0" dirty="0">
                <a:solidFill>
                  <a:schemeClr val="bg1">
                    <a:lumMod val="20000"/>
                    <a:lumOff val="80000"/>
                  </a:schemeClr>
                </a:solidFill>
                <a:latin typeface="Quattrocento Sans" panose="020B0502050000020003" pitchFamily="34" charset="0"/>
                <a:ea typeface="Quattrocento Sans" panose="020B0502050000020003" pitchFamily="34" charset="0"/>
                <a:cs typeface="Quattrocento Sans" panose="020B0502050000020003" pitchFamily="34" charset="0"/>
              </a:rPr>
              <a:t>En 2018, con nuevas penas máximas, el Instituto Judicial de Hong Kong solicitó orientación sobre las leyes relativas a los delitos contra la vida silvestre y el impacto de dichos delitos. </a:t>
            </a:r>
          </a:p>
          <a:p>
            <a:endParaRPr lang="es-ES" altLang="zh-TW" sz="3200" dirty="0">
              <a:solidFill>
                <a:schemeClr val="bg1">
                  <a:lumMod val="20000"/>
                  <a:lumOff val="80000"/>
                </a:schemeClr>
              </a:solidFill>
              <a:latin typeface="Quattrocento Sans" panose="020B0502050000020003" pitchFamily="34" charset="0"/>
            </a:endParaRPr>
          </a:p>
          <a:p>
            <a:pPr marL="0" indent="0" algn="l" rtl="0">
              <a:buNone/>
            </a:pPr>
            <a:r>
              <a:rPr lang="es-ES" sz="3200" b="0" i="0" u="none" baseline="0" dirty="0">
                <a:solidFill>
                  <a:schemeClr val="bg1">
                    <a:lumMod val="20000"/>
                    <a:lumOff val="80000"/>
                  </a:schemeClr>
                </a:solidFill>
                <a:latin typeface="Quattrocento Sans" panose="020B0502050000020003" pitchFamily="34" charset="0"/>
                <a:ea typeface="Quattrocento Sans" panose="020B0502050000020003" pitchFamily="34" charset="0"/>
                <a:cs typeface="Quattrocento Sans" panose="020B0502050000020003" pitchFamily="34" charset="0"/>
              </a:rPr>
              <a:t>Relevancia de los daños causados a especies y ecosistemas reconocidos en HK en HKSAR contra Wang (Tribunal de Apelación de Hong Kong 263/2014).</a:t>
            </a:r>
          </a:p>
          <a:p>
            <a:endParaRPr lang="es-ES" altLang="zh-TW" sz="3200" dirty="0">
              <a:solidFill>
                <a:schemeClr val="bg1">
                  <a:lumMod val="20000"/>
                  <a:lumOff val="80000"/>
                </a:schemeClr>
              </a:solidFill>
              <a:latin typeface="Quattrocento Sans" panose="020B0502050000020003" pitchFamily="34" charset="0"/>
            </a:endParaRPr>
          </a:p>
          <a:p>
            <a:pPr marL="0" indent="0" algn="l" rtl="0">
              <a:buNone/>
            </a:pPr>
            <a:r>
              <a:rPr lang="es-ES" sz="3200" b="0" i="0" u="none" baseline="0" dirty="0">
                <a:solidFill>
                  <a:schemeClr val="bg1">
                    <a:lumMod val="20000"/>
                    <a:lumOff val="80000"/>
                  </a:schemeClr>
                </a:solidFill>
                <a:latin typeface="Quattrocento Sans" panose="020B0502050000020003" pitchFamily="34" charset="0"/>
                <a:ea typeface="Quattrocento Sans" panose="020B0502050000020003" pitchFamily="34" charset="0"/>
                <a:cs typeface="Quattrocento Sans" panose="020B0502050000020003" pitchFamily="34" charset="0"/>
              </a:rPr>
              <a:t>Necesidad de describir los daños a los jueces de una forma que </a:t>
            </a:r>
            <a:r>
              <a:rPr lang="es-ES" sz="3200" b="0" i="0" u="none" baseline="0" dirty="0">
                <a:solidFill>
                  <a:srgbClr val="FFC000"/>
                </a:solidFill>
                <a:latin typeface="Quattrocento Sans" panose="020B0502050000020003" pitchFamily="34" charset="0"/>
                <a:ea typeface="Quattrocento Sans" panose="020B0502050000020003" pitchFamily="34" charset="0"/>
                <a:cs typeface="Quattrocento Sans" panose="020B0502050000020003" pitchFamily="34" charset="0"/>
              </a:rPr>
              <a:t>aporte pruebas científicas fiables </a:t>
            </a:r>
            <a:r>
              <a:rPr lang="es-ES" sz="3200" b="0" i="0" u="none" baseline="0" dirty="0">
                <a:solidFill>
                  <a:schemeClr val="bg1">
                    <a:lumMod val="20000"/>
                    <a:lumOff val="80000"/>
                  </a:schemeClr>
                </a:solidFill>
                <a:latin typeface="Quattrocento Sans" panose="020B0502050000020003" pitchFamily="34" charset="0"/>
                <a:ea typeface="Quattrocento Sans" panose="020B0502050000020003" pitchFamily="34" charset="0"/>
                <a:cs typeface="Quattrocento Sans" panose="020B0502050000020003" pitchFamily="34" charset="0"/>
              </a:rPr>
              <a:t>sin necesidad de llamar a un perito:  </a:t>
            </a:r>
            <a:r>
              <a:rPr lang="es-ES" sz="3200" b="0" i="0" u="none" baseline="0" dirty="0">
                <a:solidFill>
                  <a:srgbClr val="FFC000"/>
                </a:solidFill>
                <a:latin typeface="Quattrocento Sans" panose="020B0502050000020003" pitchFamily="34" charset="0"/>
                <a:ea typeface="Quattrocento Sans" panose="020B0502050000020003" pitchFamily="34" charset="0"/>
                <a:cs typeface="Quattrocento Sans" panose="020B0502050000020003" pitchFamily="34" charset="0"/>
              </a:rPr>
              <a:t>La iniciativa del SVIS</a:t>
            </a:r>
            <a:r>
              <a:rPr lang="es-ES" sz="3200" b="0" i="0" u="none" baseline="0" dirty="0">
                <a:solidFill>
                  <a:schemeClr val="bg1">
                    <a:lumMod val="20000"/>
                    <a:lumOff val="80000"/>
                  </a:schemeClr>
                </a:solidFill>
                <a:latin typeface="Quattrocento Sans" panose="020B0502050000020003" pitchFamily="34" charset="0"/>
                <a:ea typeface="Quattrocento Sans" panose="020B0502050000020003" pitchFamily="34" charset="0"/>
                <a:cs typeface="Quattrocento Sans" panose="020B0502050000020003" pitchFamily="34" charset="0"/>
              </a:rPr>
              <a:t>. </a:t>
            </a:r>
          </a:p>
          <a:p>
            <a:pPr marL="0" indent="0" algn="l" rtl="0">
              <a:buNone/>
            </a:pPr>
            <a:endParaRPr lang="es-ES" altLang="zh-TW" sz="3200" dirty="0">
              <a:latin typeface="Quattrocento Sans" panose="020B0502050000020003" pitchFamily="34" charset="0"/>
            </a:endParaRPr>
          </a:p>
          <a:p>
            <a:pPr marL="0" indent="0" algn="l" rtl="0">
              <a:buNone/>
            </a:pPr>
            <a:r>
              <a:rPr lang="es-ES" sz="3200" b="1" i="0" u="none" baseline="0" dirty="0">
                <a:solidFill>
                  <a:schemeClr val="accent5">
                    <a:lumMod val="60000"/>
                    <a:lumOff val="40000"/>
                  </a:schemeClr>
                </a:solidFill>
                <a:latin typeface="Quattrocento Sans" panose="020B0502050000020003" pitchFamily="34" charset="0"/>
                <a:ea typeface="Quattrocento Sans" panose="020B0502050000020003" pitchFamily="34" charset="0"/>
                <a:cs typeface="Quattrocento Sans" panose="020B0502050000020003" pitchFamily="34" charset="0"/>
                <a:hlinkClick r:id="rId2">
                  <a:extLst>
                    <a:ext uri="{A12FA001-AC4F-418D-AE19-62706E023703}">
                      <ahyp:hlinkClr xmlns:ahyp="http://schemas.microsoft.com/office/drawing/2018/hyperlinkcolor" val="tx"/>
                    </a:ext>
                  </a:extLst>
                </a:hlinkClick>
              </a:rPr>
              <a:t>https://www.svis.law.hku.hk</a:t>
            </a:r>
            <a:endParaRPr lang="es-ES" sz="3200" b="1" dirty="0">
              <a:solidFill>
                <a:schemeClr val="accent5">
                  <a:lumMod val="60000"/>
                  <a:lumOff val="40000"/>
                </a:schemeClr>
              </a:solidFill>
              <a:latin typeface="Quattrocento Sans" panose="020B0502050000020003" pitchFamily="34" charset="0"/>
            </a:endParaRPr>
          </a:p>
        </p:txBody>
      </p:sp>
      <p:pic>
        <p:nvPicPr>
          <p:cNvPr id="2052" name="Picture 4" descr="Iniciativas Globales. Proyectos sobre comercio ilícito de vida silvestre: Lucha contra el comercio ilícito">
            <a:extLst>
              <a:ext uri="{FF2B5EF4-FFF2-40B4-BE49-F238E27FC236}">
                <a16:creationId xmlns:a16="http://schemas.microsoft.com/office/drawing/2014/main" id="{B55C476F-2EA9-C8EC-2CAC-57406A3118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9510" y="7006616"/>
            <a:ext cx="10676669" cy="2055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32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240" y="328761"/>
            <a:ext cx="16539520" cy="1016419"/>
          </a:xfrm>
        </p:spPr>
        <p:txBody>
          <a:bodyPr>
            <a:normAutofit fontScale="90000"/>
          </a:bodyPr>
          <a:lstStyle/>
          <a:p>
            <a:pPr rtl="0"/>
            <a:r>
              <a:rPr lang="es" b="1" i="0" u="none" baseline="0" dirty="0"/>
              <a:t>Elaboración de Informes sobre el Impacto en las Especies Víctimas</a:t>
            </a:r>
            <a:endParaRPr lang="es" dirty="0"/>
          </a:p>
        </p:txBody>
      </p:sp>
      <p:sp>
        <p:nvSpPr>
          <p:cNvPr id="3" name="Content Placeholder 2"/>
          <p:cNvSpPr>
            <a:spLocks noGrp="1"/>
          </p:cNvSpPr>
          <p:nvPr>
            <p:ph idx="1"/>
          </p:nvPr>
        </p:nvSpPr>
        <p:spPr>
          <a:xfrm>
            <a:off x="1052723" y="2111552"/>
            <a:ext cx="8910143" cy="7284493"/>
          </a:xfrm>
        </p:spPr>
        <p:txBody>
          <a:bodyPr>
            <a:normAutofit fontScale="85000" lnSpcReduction="20000"/>
          </a:bodyPr>
          <a:lstStyle/>
          <a:p>
            <a:pPr indent="-457200" algn="l" rtl="0">
              <a:buClr>
                <a:srgbClr val="F8F8F8"/>
              </a:buClr>
              <a:buSzPct val="100000"/>
              <a:buFont typeface="Arial" panose="020B0604020202020204" pitchFamily="34" charset="0"/>
              <a:buChar char="•"/>
            </a:pPr>
            <a:r>
              <a:rPr lang="es" sz="3200" b="0" i="0" u="none" baseline="0" dirty="0">
                <a:solidFill>
                  <a:schemeClr val="bg1">
                    <a:lumMod val="20000"/>
                    <a:lumOff val="80000"/>
                  </a:schemeClr>
                </a:solidFill>
                <a:latin typeface="Quattrocento Sans" panose="020B0502050000020003" pitchFamily="34" charset="0"/>
                <a:ea typeface="Quattrocento Sans" panose="020B0502050000020003" pitchFamily="34" charset="0"/>
                <a:cs typeface="Quattrocento Sans" panose="020B0502050000020003" pitchFamily="34" charset="0"/>
              </a:rPr>
              <a:t>Redactados de conformidad con el derecho probatorio establecido en los tribunales penales.</a:t>
            </a:r>
          </a:p>
          <a:p>
            <a:pPr indent="-457200" algn="l" rtl="0">
              <a:buClr>
                <a:srgbClr val="F8F8F8"/>
              </a:buClr>
              <a:buSzPct val="100000"/>
              <a:buFont typeface="Arial" panose="020B0604020202020204" pitchFamily="34" charset="0"/>
              <a:buChar char="•"/>
            </a:pPr>
            <a:endParaRPr lang="es" sz="3200" dirty="0">
              <a:solidFill>
                <a:schemeClr val="bg1">
                  <a:lumMod val="20000"/>
                  <a:lumOff val="80000"/>
                </a:schemeClr>
              </a:solidFill>
              <a:latin typeface="Quattrocento Sans" panose="020B0502050000020003" pitchFamily="34" charset="0"/>
            </a:endParaRPr>
          </a:p>
          <a:p>
            <a:pPr indent="-457200" algn="l" rtl="0">
              <a:buClr>
                <a:srgbClr val="F8F8F8"/>
              </a:buClr>
              <a:buSzPct val="100000"/>
              <a:buFont typeface="Arial" panose="020B0604020202020204" pitchFamily="34" charset="0"/>
              <a:buChar char="•"/>
            </a:pPr>
            <a:r>
              <a:rPr lang="es" sz="3200" b="0" i="0" u="none" baseline="0" dirty="0">
                <a:solidFill>
                  <a:schemeClr val="bg1">
                    <a:lumMod val="20000"/>
                    <a:lumOff val="80000"/>
                  </a:schemeClr>
                </a:solidFill>
                <a:latin typeface="Quattrocento Sans" panose="020B0502050000020003" pitchFamily="34" charset="0"/>
                <a:ea typeface="Quattrocento Sans" panose="020B0502050000020003" pitchFamily="34" charset="0"/>
                <a:cs typeface="Quattrocento Sans" panose="020B0502050000020003" pitchFamily="34" charset="0"/>
              </a:rPr>
              <a:t>Proporcionan a los fiscales </a:t>
            </a:r>
            <a:r>
              <a:rPr lang="es" sz="3200" b="0" i="0" u="none" baseline="0" dirty="0">
                <a:solidFill>
                  <a:srgbClr val="FFC000"/>
                </a:solidFill>
                <a:latin typeface="Quattrocento Sans" panose="020B0502050000020003" pitchFamily="34" charset="0"/>
                <a:ea typeface="Quattrocento Sans" panose="020B0502050000020003" pitchFamily="34" charset="0"/>
                <a:cs typeface="Quattrocento Sans" panose="020B0502050000020003" pitchFamily="34" charset="0"/>
              </a:rPr>
              <a:t>datos fiables y científicos</a:t>
            </a:r>
            <a:r>
              <a:rPr lang="es" sz="3200" b="0" i="0" u="none" baseline="0" dirty="0">
                <a:solidFill>
                  <a:schemeClr val="bg1">
                    <a:lumMod val="20000"/>
                    <a:lumOff val="80000"/>
                  </a:schemeClr>
                </a:solidFill>
                <a:latin typeface="Quattrocento Sans" panose="020B0502050000020003" pitchFamily="34" charset="0"/>
                <a:ea typeface="Quattrocento Sans" panose="020B0502050000020003" pitchFamily="34" charset="0"/>
                <a:cs typeface="Quattrocento Sans" panose="020B0502050000020003" pitchFamily="34" charset="0"/>
              </a:rPr>
              <a:t> para su uso en el juicio y durante la preparación del caso.</a:t>
            </a:r>
          </a:p>
          <a:p>
            <a:pPr indent="-457200" algn="l" rtl="0">
              <a:buClr>
                <a:srgbClr val="F8F8F8"/>
              </a:buClr>
              <a:buSzPct val="100000"/>
              <a:buFont typeface="Arial" panose="020B0604020202020204" pitchFamily="34" charset="0"/>
              <a:buChar char="•"/>
            </a:pPr>
            <a:endParaRPr lang="es" sz="3200" dirty="0">
              <a:solidFill>
                <a:schemeClr val="bg1">
                  <a:lumMod val="20000"/>
                  <a:lumOff val="80000"/>
                </a:schemeClr>
              </a:solidFill>
              <a:latin typeface="Quattrocento Sans" panose="020B0502050000020003" pitchFamily="34" charset="0"/>
            </a:endParaRPr>
          </a:p>
          <a:p>
            <a:pPr indent="-457200" algn="l" rtl="0">
              <a:buClr>
                <a:srgbClr val="F8F8F8"/>
              </a:buClr>
              <a:buSzPct val="100000"/>
              <a:buFont typeface="Arial" panose="020B0604020202020204" pitchFamily="34" charset="0"/>
              <a:buChar char="•"/>
            </a:pPr>
            <a:r>
              <a:rPr lang="es" sz="3200" b="0" i="0" u="none" baseline="0" dirty="0">
                <a:solidFill>
                  <a:schemeClr val="bg1">
                    <a:lumMod val="20000"/>
                    <a:lumOff val="80000"/>
                  </a:schemeClr>
                </a:solidFill>
                <a:latin typeface="Quattrocento Sans" panose="020B0502050000020003" pitchFamily="34" charset="0"/>
                <a:ea typeface="Quattrocento Sans" panose="020B0502050000020003" pitchFamily="34" charset="0"/>
                <a:cs typeface="Quattrocento Sans" panose="020B0502050000020003" pitchFamily="34" charset="0"/>
              </a:rPr>
              <a:t>Proporcionan un </a:t>
            </a:r>
            <a:r>
              <a:rPr lang="es" sz="3200" b="0" i="0" u="none" baseline="0" dirty="0">
                <a:solidFill>
                  <a:srgbClr val="FFC000"/>
                </a:solidFill>
                <a:latin typeface="Quattrocento Sans" panose="020B0502050000020003" pitchFamily="34" charset="0"/>
                <a:ea typeface="Quattrocento Sans" panose="020B0502050000020003" pitchFamily="34" charset="0"/>
                <a:cs typeface="Quattrocento Sans" panose="020B0502050000020003" pitchFamily="34" charset="0"/>
              </a:rPr>
              <a:t>formato estándar </a:t>
            </a:r>
            <a:r>
              <a:rPr lang="es" sz="3200" b="0" i="0" u="none" baseline="0" dirty="0">
                <a:solidFill>
                  <a:schemeClr val="bg1">
                    <a:lumMod val="20000"/>
                    <a:lumOff val="80000"/>
                  </a:schemeClr>
                </a:solidFill>
                <a:latin typeface="Quattrocento Sans" panose="020B0502050000020003" pitchFamily="34" charset="0"/>
                <a:ea typeface="Quattrocento Sans" panose="020B0502050000020003" pitchFamily="34" charset="0"/>
                <a:cs typeface="Quattrocento Sans" panose="020B0502050000020003" pitchFamily="34" charset="0"/>
              </a:rPr>
              <a:t>que permite a nuestro equipo de la Universidad de Hong Kong (HKU) y los departamentos gubernamentales almacenar, revisar y actualizar los datos.</a:t>
            </a:r>
          </a:p>
          <a:p>
            <a:pPr indent="-457200" algn="l" rtl="0">
              <a:buClr>
                <a:srgbClr val="F8F8F8"/>
              </a:buClr>
              <a:buSzPct val="100000"/>
              <a:buFont typeface="Arial" panose="020B0604020202020204" pitchFamily="34" charset="0"/>
              <a:buChar char="•"/>
            </a:pPr>
            <a:endParaRPr lang="es" sz="3200" dirty="0">
              <a:solidFill>
                <a:schemeClr val="bg1">
                  <a:lumMod val="20000"/>
                  <a:lumOff val="80000"/>
                </a:schemeClr>
              </a:solidFill>
              <a:latin typeface="Quattrocento Sans" panose="020B0502050000020003" pitchFamily="34" charset="0"/>
            </a:endParaRPr>
          </a:p>
          <a:p>
            <a:pPr indent="-457200" algn="l" rtl="0">
              <a:buClr>
                <a:srgbClr val="F8F8F8"/>
              </a:buClr>
              <a:buSzPct val="100000"/>
              <a:buFont typeface="Arial" panose="020B0604020202020204" pitchFamily="34" charset="0"/>
              <a:buChar char="•"/>
            </a:pPr>
            <a:r>
              <a:rPr lang="es" sz="3200" b="0" i="0" u="none" baseline="0" dirty="0">
                <a:solidFill>
                  <a:schemeClr val="bg1">
                    <a:lumMod val="20000"/>
                    <a:lumOff val="80000"/>
                  </a:schemeClr>
                </a:solidFill>
                <a:latin typeface="Quattrocento Sans" panose="020B0502050000020003" pitchFamily="34" charset="0"/>
                <a:ea typeface="Quattrocento Sans" panose="020B0502050000020003" pitchFamily="34" charset="0"/>
                <a:cs typeface="Quattrocento Sans" panose="020B0502050000020003" pitchFamily="34" charset="0"/>
              </a:rPr>
              <a:t>Proporcionan </a:t>
            </a:r>
            <a:r>
              <a:rPr lang="es" sz="3200" b="0" i="0" u="none" baseline="0" dirty="0">
                <a:solidFill>
                  <a:srgbClr val="FFC000"/>
                </a:solidFill>
                <a:latin typeface="Quattrocento Sans" panose="020B0502050000020003" pitchFamily="34" charset="0"/>
                <a:ea typeface="Quattrocento Sans" panose="020B0502050000020003" pitchFamily="34" charset="0"/>
                <a:cs typeface="Quattrocento Sans" panose="020B0502050000020003" pitchFamily="34" charset="0"/>
              </a:rPr>
              <a:t>información</a:t>
            </a:r>
            <a:r>
              <a:rPr lang="es" sz="3200" b="0" i="0" u="none" baseline="0" dirty="0">
                <a:solidFill>
                  <a:schemeClr val="bg1">
                    <a:lumMod val="20000"/>
                    <a:lumOff val="80000"/>
                  </a:schemeClr>
                </a:solidFill>
                <a:latin typeface="Quattrocento Sans" panose="020B0502050000020003" pitchFamily="34" charset="0"/>
                <a:ea typeface="Quattrocento Sans" panose="020B0502050000020003" pitchFamily="34" charset="0"/>
                <a:cs typeface="Quattrocento Sans" panose="020B0502050000020003" pitchFamily="34" charset="0"/>
              </a:rPr>
              <a:t> sobre especies objetivo comunes y especies que aparecen regularmente en el comercio ilícito de vida silvestre. </a:t>
            </a:r>
          </a:p>
          <a:p>
            <a:pPr indent="-457200" algn="l" rtl="0">
              <a:buClr>
                <a:srgbClr val="F8F8F8"/>
              </a:buClr>
              <a:buSzPct val="100000"/>
              <a:buFont typeface="Arial" panose="020B0604020202020204" pitchFamily="34" charset="0"/>
              <a:buChar char="•"/>
            </a:pPr>
            <a:endParaRPr lang="es" sz="3200" dirty="0">
              <a:solidFill>
                <a:schemeClr val="bg1">
                  <a:lumMod val="20000"/>
                  <a:lumOff val="80000"/>
                </a:schemeClr>
              </a:solidFill>
              <a:latin typeface="Quattrocento Sans" panose="020B0502050000020003" pitchFamily="34" charset="0"/>
            </a:endParaRPr>
          </a:p>
          <a:p>
            <a:pPr indent="-457200" algn="l" rtl="0">
              <a:buClr>
                <a:srgbClr val="F8F8F8"/>
              </a:buClr>
              <a:buSzPct val="100000"/>
              <a:buFont typeface="Arial" panose="020B0604020202020204" pitchFamily="34" charset="0"/>
              <a:buChar char="•"/>
            </a:pPr>
            <a:r>
              <a:rPr lang="es" sz="3200" b="0" i="0" u="none" baseline="0" dirty="0">
                <a:solidFill>
                  <a:schemeClr val="bg1">
                    <a:lumMod val="20000"/>
                    <a:lumOff val="80000"/>
                  </a:schemeClr>
                </a:solidFill>
                <a:latin typeface="Quattrocento Sans" panose="020B0502050000020003" pitchFamily="34" charset="0"/>
                <a:ea typeface="Quattrocento Sans" panose="020B0502050000020003" pitchFamily="34" charset="0"/>
                <a:cs typeface="Quattrocento Sans" panose="020B0502050000020003" pitchFamily="34" charset="0"/>
              </a:rPr>
              <a:t>Proporcionan </a:t>
            </a:r>
            <a:r>
              <a:rPr lang="es" sz="3200" b="0" i="0" u="none" baseline="0" dirty="0">
                <a:solidFill>
                  <a:srgbClr val="FFC000"/>
                </a:solidFill>
                <a:latin typeface="Quattrocento Sans" panose="020B0502050000020003" pitchFamily="34" charset="0"/>
                <a:ea typeface="Quattrocento Sans" panose="020B0502050000020003" pitchFamily="34" charset="0"/>
                <a:cs typeface="Quattrocento Sans" panose="020B0502050000020003" pitchFamily="34" charset="0"/>
              </a:rPr>
              <a:t>pruebas del impacto </a:t>
            </a:r>
            <a:r>
              <a:rPr lang="es" sz="3200" b="0" i="0" u="none" baseline="0" dirty="0">
                <a:solidFill>
                  <a:schemeClr val="bg1">
                    <a:lumMod val="20000"/>
                    <a:lumOff val="80000"/>
                  </a:schemeClr>
                </a:solidFill>
                <a:latin typeface="Quattrocento Sans" panose="020B0502050000020003" pitchFamily="34" charset="0"/>
                <a:ea typeface="Quattrocento Sans" panose="020B0502050000020003" pitchFamily="34" charset="0"/>
                <a:cs typeface="Quattrocento Sans" panose="020B0502050000020003" pitchFamily="34" charset="0"/>
              </a:rPr>
              <a:t>sobre una especie concreta, tanto dentro como fuera de la jurisdicción, y valores comerciales actualizados de las especies en el mercado negro.</a:t>
            </a:r>
            <a:endParaRPr lang="es" sz="4400" dirty="0">
              <a:latin typeface="Quattrocento Sans" panose="020B0502050000020003" pitchFamily="34" charset="0"/>
            </a:endParaRPr>
          </a:p>
        </p:txBody>
      </p:sp>
      <p:pic>
        <p:nvPicPr>
          <p:cNvPr id="3076" name="Picture 4">
            <a:extLst>
              <a:ext uri="{FF2B5EF4-FFF2-40B4-BE49-F238E27FC236}">
                <a16:creationId xmlns:a16="http://schemas.microsoft.com/office/drawing/2014/main" id="{C848BE1B-B126-D008-C159-20D31D886D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3376138" y="2111551"/>
            <a:ext cx="4233313" cy="501257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ED850FEF-DBC1-C342-7875-2AF747A79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1356" y="5753798"/>
            <a:ext cx="6343676" cy="317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842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6538" y="204470"/>
            <a:ext cx="15321591" cy="1981200"/>
          </a:xfrm>
        </p:spPr>
        <p:txBody>
          <a:bodyPr>
            <a:normAutofit/>
          </a:bodyPr>
          <a:lstStyle/>
          <a:p>
            <a:pPr rtl="0"/>
            <a:r>
              <a:rPr lang="es" sz="5200" b="1" i="0" u="none" baseline="0" dirty="0"/>
              <a:t>Contenido de los Informes sobre el Impacto en las Especies Víctimas</a:t>
            </a:r>
            <a:endParaRPr lang="es" sz="5200" dirty="0"/>
          </a:p>
        </p:txBody>
      </p:sp>
      <p:sp>
        <p:nvSpPr>
          <p:cNvPr id="3" name="Content Placeholder 2"/>
          <p:cNvSpPr>
            <a:spLocks noGrp="1"/>
          </p:cNvSpPr>
          <p:nvPr>
            <p:ph idx="1"/>
          </p:nvPr>
        </p:nvSpPr>
        <p:spPr>
          <a:xfrm>
            <a:off x="840573" y="1993373"/>
            <a:ext cx="11832435" cy="7402672"/>
          </a:xfrm>
        </p:spPr>
        <p:txBody>
          <a:bodyPr>
            <a:normAutofit fontScale="92500" lnSpcReduction="10000"/>
          </a:bodyPr>
          <a:lstStyle/>
          <a:p>
            <a:pPr algn="l" rtl="0">
              <a:lnSpc>
                <a:spcPct val="150000"/>
              </a:lnSpc>
              <a:buClr>
                <a:srgbClr val="F8F8F8"/>
              </a:buClr>
              <a:buSzPct val="100000"/>
              <a:buFont typeface="Arial" panose="020B0604020202020204" pitchFamily="34" charset="0"/>
              <a:buChar char="•"/>
            </a:pPr>
            <a:r>
              <a:rPr lang="es-ES" sz="2800" b="0" i="0" u="none" baseline="0" dirty="0">
                <a:solidFill>
                  <a:schemeClr val="bg1">
                    <a:lumMod val="20000"/>
                    <a:lumOff val="80000"/>
                  </a:schemeClr>
                </a:solidFill>
                <a:latin typeface="Quattrocento Sans" panose="020B0502050000020003" pitchFamily="34" charset="0"/>
                <a:ea typeface="Quattrocento Sans" panose="020B0502050000020003" pitchFamily="34" charset="0"/>
                <a:cs typeface="Quattrocento Sans" panose="020B0502050000020003" pitchFamily="34" charset="0"/>
              </a:rPr>
              <a:t>Estado de conservación (Lista Roja de la UICN, Apéndice I o II de CITES, etc.) </a:t>
            </a:r>
          </a:p>
          <a:p>
            <a:pPr algn="l" rtl="0">
              <a:lnSpc>
                <a:spcPct val="150000"/>
              </a:lnSpc>
              <a:buClr>
                <a:srgbClr val="F8F8F8"/>
              </a:buClr>
              <a:buSzPct val="100000"/>
              <a:buFont typeface="Arial" panose="020B0604020202020204" pitchFamily="34" charset="0"/>
              <a:buChar char="•"/>
            </a:pPr>
            <a:r>
              <a:rPr lang="es-ES" sz="2800" b="0" i="0" u="none" baseline="0" dirty="0">
                <a:solidFill>
                  <a:schemeClr val="bg1">
                    <a:lumMod val="20000"/>
                    <a:lumOff val="80000"/>
                  </a:schemeClr>
                </a:solidFill>
                <a:latin typeface="Quattrocento Sans" panose="020B0502050000020003" pitchFamily="34" charset="0"/>
                <a:ea typeface="Quattrocento Sans" panose="020B0502050000020003" pitchFamily="34" charset="0"/>
                <a:cs typeface="Quattrocento Sans" panose="020B0502050000020003" pitchFamily="34" charset="0"/>
              </a:rPr>
              <a:t>Efectos en el ecosistema (como resultado de la eliminación)</a:t>
            </a:r>
          </a:p>
          <a:p>
            <a:pPr algn="l" rtl="0">
              <a:lnSpc>
                <a:spcPct val="150000"/>
              </a:lnSpc>
              <a:buClr>
                <a:srgbClr val="F8F8F8"/>
              </a:buClr>
              <a:buSzPct val="100000"/>
              <a:buFont typeface="Arial" panose="020B0604020202020204" pitchFamily="34" charset="0"/>
              <a:buChar char="•"/>
            </a:pPr>
            <a:r>
              <a:rPr lang="es-ES" sz="2800" b="0" i="0" u="none" baseline="0" dirty="0">
                <a:solidFill>
                  <a:schemeClr val="bg1">
                    <a:lumMod val="20000"/>
                    <a:lumOff val="80000"/>
                  </a:schemeClr>
                </a:solidFill>
                <a:latin typeface="Quattrocento Sans" panose="020B0502050000020003" pitchFamily="34" charset="0"/>
                <a:ea typeface="Quattrocento Sans" panose="020B0502050000020003" pitchFamily="34" charset="0"/>
                <a:cs typeface="Quattrocento Sans" panose="020B0502050000020003" pitchFamily="34" charset="0"/>
              </a:rPr>
              <a:t>Especies clave (posibles puntos de inflexión)</a:t>
            </a:r>
          </a:p>
          <a:p>
            <a:pPr algn="l" rtl="0">
              <a:lnSpc>
                <a:spcPct val="150000"/>
              </a:lnSpc>
              <a:buClr>
                <a:srgbClr val="F8F8F8"/>
              </a:buClr>
              <a:buSzPct val="100000"/>
              <a:buFont typeface="Arial" panose="020B0604020202020204" pitchFamily="34" charset="0"/>
              <a:buChar char="•"/>
            </a:pPr>
            <a:r>
              <a:rPr lang="es-ES" sz="2800" b="0" i="0" u="none" baseline="0" dirty="0">
                <a:solidFill>
                  <a:schemeClr val="bg1">
                    <a:lumMod val="20000"/>
                    <a:lumOff val="80000"/>
                  </a:schemeClr>
                </a:solidFill>
                <a:latin typeface="Quattrocento Sans" panose="020B0502050000020003" pitchFamily="34" charset="0"/>
                <a:ea typeface="Quattrocento Sans" panose="020B0502050000020003" pitchFamily="34" charset="0"/>
                <a:cs typeface="Quattrocento Sans" panose="020B0502050000020003" pitchFamily="34" charset="0"/>
              </a:rPr>
              <a:t>Efectos en la comunidad (pérdida y explotación, cultura)</a:t>
            </a:r>
          </a:p>
          <a:p>
            <a:pPr algn="l" rtl="0">
              <a:lnSpc>
                <a:spcPct val="150000"/>
              </a:lnSpc>
              <a:buClr>
                <a:srgbClr val="F8F8F8"/>
              </a:buClr>
              <a:buSzPct val="100000"/>
              <a:buFont typeface="Arial" panose="020B0604020202020204" pitchFamily="34" charset="0"/>
              <a:buChar char="•"/>
            </a:pPr>
            <a:r>
              <a:rPr lang="es-ES" sz="2800" b="0" i="0" u="none" baseline="0" dirty="0">
                <a:solidFill>
                  <a:schemeClr val="bg1">
                    <a:lumMod val="20000"/>
                    <a:lumOff val="80000"/>
                  </a:schemeClr>
                </a:solidFill>
                <a:latin typeface="Quattrocento Sans" panose="020B0502050000020003" pitchFamily="34" charset="0"/>
                <a:ea typeface="Quattrocento Sans" panose="020B0502050000020003" pitchFamily="34" charset="0"/>
                <a:cs typeface="Quattrocento Sans" panose="020B0502050000020003" pitchFamily="34" charset="0"/>
              </a:rPr>
              <a:t>Extinción de la población y preocupaciones futuras (acervos genéticos)</a:t>
            </a:r>
          </a:p>
          <a:p>
            <a:pPr algn="l" rtl="0">
              <a:lnSpc>
                <a:spcPct val="150000"/>
              </a:lnSpc>
              <a:buClr>
                <a:srgbClr val="F8F8F8"/>
              </a:buClr>
              <a:buSzPct val="100000"/>
              <a:buFont typeface="Arial" panose="020B0604020202020204" pitchFamily="34" charset="0"/>
              <a:buChar char="•"/>
            </a:pPr>
            <a:r>
              <a:rPr lang="es-ES" sz="2800" b="0" i="0" u="none" baseline="0" dirty="0">
                <a:solidFill>
                  <a:schemeClr val="bg1">
                    <a:lumMod val="20000"/>
                    <a:lumOff val="80000"/>
                  </a:schemeClr>
                </a:solidFill>
                <a:latin typeface="Quattrocento Sans" panose="020B0502050000020003" pitchFamily="34" charset="0"/>
                <a:ea typeface="Quattrocento Sans" panose="020B0502050000020003" pitchFamily="34" charset="0"/>
                <a:cs typeface="Quattrocento Sans" panose="020B0502050000020003" pitchFamily="34" charset="0"/>
              </a:rPr>
              <a:t>Efectos en la cadena alimentaria (desequilibrio, efectos comerciales)</a:t>
            </a:r>
          </a:p>
          <a:p>
            <a:pPr algn="l" rtl="0">
              <a:lnSpc>
                <a:spcPct val="150000"/>
              </a:lnSpc>
              <a:buClr>
                <a:srgbClr val="F8F8F8"/>
              </a:buClr>
              <a:buSzPct val="100000"/>
              <a:buFont typeface="Arial" panose="020B0604020202020204" pitchFamily="34" charset="0"/>
              <a:buChar char="•"/>
            </a:pPr>
            <a:r>
              <a:rPr lang="es-ES" sz="2800" b="0" i="0" u="none" baseline="0" dirty="0">
                <a:solidFill>
                  <a:schemeClr val="bg1">
                    <a:lumMod val="20000"/>
                    <a:lumOff val="80000"/>
                  </a:schemeClr>
                </a:solidFill>
                <a:latin typeface="Quattrocento Sans" panose="020B0502050000020003" pitchFamily="34" charset="0"/>
                <a:ea typeface="Quattrocento Sans" panose="020B0502050000020003" pitchFamily="34" charset="0"/>
                <a:cs typeface="Quattrocento Sans" panose="020B0502050000020003" pitchFamily="34" charset="0"/>
              </a:rPr>
              <a:t>Valor monetario en el mercado negro (márgenes de beneficios)</a:t>
            </a:r>
          </a:p>
          <a:p>
            <a:pPr algn="l" rtl="0">
              <a:lnSpc>
                <a:spcPct val="150000"/>
              </a:lnSpc>
              <a:buClr>
                <a:srgbClr val="F8F8F8"/>
              </a:buClr>
              <a:buSzPct val="100000"/>
              <a:buFont typeface="Arial" panose="020B0604020202020204" pitchFamily="34" charset="0"/>
              <a:buChar char="•"/>
            </a:pPr>
            <a:r>
              <a:rPr lang="es-ES" sz="2800" b="0" i="0" u="none" baseline="0" dirty="0">
                <a:solidFill>
                  <a:schemeClr val="bg1">
                    <a:lumMod val="20000"/>
                    <a:lumOff val="80000"/>
                  </a:schemeClr>
                </a:solidFill>
                <a:latin typeface="Quattrocento Sans" panose="020B0502050000020003" pitchFamily="34" charset="0"/>
                <a:ea typeface="Quattrocento Sans" panose="020B0502050000020003" pitchFamily="34" charset="0"/>
                <a:cs typeface="Quattrocento Sans" panose="020B0502050000020003" pitchFamily="34" charset="0"/>
              </a:rPr>
              <a:t>Pruebas del blanqueo de especies (vínculos con otros delitos) </a:t>
            </a:r>
          </a:p>
          <a:p>
            <a:pPr algn="l" rtl="0">
              <a:lnSpc>
                <a:spcPct val="150000"/>
              </a:lnSpc>
              <a:buClr>
                <a:srgbClr val="F8F8F8"/>
              </a:buClr>
              <a:buSzPct val="100000"/>
              <a:buFont typeface="Arial" panose="020B0604020202020204" pitchFamily="34" charset="0"/>
              <a:buChar char="•"/>
            </a:pPr>
            <a:r>
              <a:rPr lang="es-ES" sz="2800" b="0" i="0" u="none" baseline="0" dirty="0">
                <a:solidFill>
                  <a:schemeClr val="bg1">
                    <a:lumMod val="20000"/>
                    <a:lumOff val="80000"/>
                  </a:schemeClr>
                </a:solidFill>
                <a:latin typeface="Quattrocento Sans" panose="020B0502050000020003" pitchFamily="34" charset="0"/>
                <a:ea typeface="Quattrocento Sans" panose="020B0502050000020003" pitchFamily="34" charset="0"/>
                <a:cs typeface="Quattrocento Sans" panose="020B0502050000020003" pitchFamily="34" charset="0"/>
              </a:rPr>
              <a:t>Bienestar de las especies vivas (modo de tráfico)</a:t>
            </a:r>
          </a:p>
          <a:p>
            <a:pPr algn="l" rtl="0">
              <a:lnSpc>
                <a:spcPct val="150000"/>
              </a:lnSpc>
              <a:buClr>
                <a:srgbClr val="F8F8F8"/>
              </a:buClr>
              <a:buSzPct val="100000"/>
              <a:buFont typeface="Arial" panose="020B0604020202020204" pitchFamily="34" charset="0"/>
              <a:buChar char="•"/>
            </a:pPr>
            <a:r>
              <a:rPr lang="es-ES" sz="2800" b="0" i="0" u="none" baseline="0" dirty="0">
                <a:solidFill>
                  <a:schemeClr val="bg1">
                    <a:lumMod val="20000"/>
                    <a:lumOff val="80000"/>
                  </a:schemeClr>
                </a:solidFill>
                <a:latin typeface="Quattrocento Sans" panose="020B0502050000020003" pitchFamily="34" charset="0"/>
                <a:ea typeface="Quattrocento Sans" panose="020B0502050000020003" pitchFamily="34" charset="0"/>
                <a:cs typeface="Quattrocento Sans" panose="020B0502050000020003" pitchFamily="34" charset="0"/>
              </a:rPr>
              <a:t>Especies invasoras</a:t>
            </a:r>
          </a:p>
          <a:p>
            <a:pPr algn="l" rtl="0">
              <a:lnSpc>
                <a:spcPct val="150000"/>
              </a:lnSpc>
              <a:buClr>
                <a:srgbClr val="F8F8F8"/>
              </a:buClr>
              <a:buSzPct val="100000"/>
              <a:buFont typeface="Arial" panose="020B0604020202020204" pitchFamily="34" charset="0"/>
              <a:buChar char="•"/>
            </a:pPr>
            <a:r>
              <a:rPr lang="es-ES" sz="2800" b="0" i="0" u="none" baseline="0" dirty="0">
                <a:solidFill>
                  <a:schemeClr val="bg1">
                    <a:lumMod val="20000"/>
                    <a:lumOff val="80000"/>
                  </a:schemeClr>
                </a:solidFill>
                <a:latin typeface="Quattrocento Sans" panose="020B0502050000020003" pitchFamily="34" charset="0"/>
                <a:ea typeface="Quattrocento Sans" panose="020B0502050000020003" pitchFamily="34" charset="0"/>
                <a:cs typeface="Quattrocento Sans" panose="020B0502050000020003" pitchFamily="34" charset="0"/>
              </a:rPr>
              <a:t>Enfermedades y patógenos (bienestar de los ejemplares, riesgos para la salud humana)</a:t>
            </a:r>
          </a:p>
          <a:p>
            <a:pPr algn="l" rtl="0">
              <a:lnSpc>
                <a:spcPct val="150000"/>
              </a:lnSpc>
              <a:buClr>
                <a:srgbClr val="F8F8F8"/>
              </a:buClr>
              <a:buSzPct val="100000"/>
              <a:buFont typeface="Arial" panose="020B0604020202020204" pitchFamily="34" charset="0"/>
              <a:buChar char="•"/>
            </a:pPr>
            <a:r>
              <a:rPr lang="es-ES" sz="2800" b="0" i="0" u="none" baseline="0" dirty="0">
                <a:solidFill>
                  <a:schemeClr val="bg1">
                    <a:lumMod val="20000"/>
                    <a:lumOff val="80000"/>
                  </a:schemeClr>
                </a:solidFill>
                <a:latin typeface="Quattrocento Sans" panose="020B0502050000020003" pitchFamily="34" charset="0"/>
                <a:ea typeface="Quattrocento Sans" panose="020B0502050000020003" pitchFamily="34" charset="0"/>
                <a:cs typeface="Quattrocento Sans" panose="020B0502050000020003" pitchFamily="34" charset="0"/>
              </a:rPr>
              <a:t>Análisis forenses disponibles para ayudar con el enjuiciamiento</a:t>
            </a:r>
            <a:endParaRPr lang="es-ES" sz="1600" dirty="0">
              <a:latin typeface="Quattrocento Sans" panose="020B0502050000020003" pitchFamily="34" charset="0"/>
            </a:endParaRPr>
          </a:p>
          <a:p>
            <a:pPr algn="l" rtl="0">
              <a:buClr>
                <a:srgbClr val="F8F8F8"/>
              </a:buClr>
              <a:buSzPct val="100000"/>
            </a:pPr>
            <a:endParaRPr lang="es" sz="1600" dirty="0">
              <a:latin typeface="Quattrocento Sans" panose="020B0502050000020003" pitchFamily="34" charset="0"/>
            </a:endParaRPr>
          </a:p>
        </p:txBody>
      </p:sp>
      <p:pic>
        <p:nvPicPr>
          <p:cNvPr id="4098" name="Picture 2" descr="Lista Roja de la UICN - Wikipedia">
            <a:extLst>
              <a:ext uri="{FF2B5EF4-FFF2-40B4-BE49-F238E27FC236}">
                <a16:creationId xmlns:a16="http://schemas.microsoft.com/office/drawing/2014/main" id="{CE371F3B-665A-D21D-F4D5-B2454C76E9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3160" y="6374529"/>
            <a:ext cx="3249062" cy="302151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poyo al comercio sostenible de especies CITES - YouTube">
            <a:extLst>
              <a:ext uri="{FF2B5EF4-FFF2-40B4-BE49-F238E27FC236}">
                <a16:creationId xmlns:a16="http://schemas.microsoft.com/office/drawing/2014/main" id="{480AC0B2-5E7B-93B3-69DE-735BEAD681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612" b="12948"/>
          <a:stretch/>
        </p:blipFill>
        <p:spPr bwMode="auto">
          <a:xfrm>
            <a:off x="11549982" y="2734186"/>
            <a:ext cx="6542918" cy="365296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Logotipo de CITES | FWS.gov">
            <a:extLst>
              <a:ext uri="{FF2B5EF4-FFF2-40B4-BE49-F238E27FC236}">
                <a16:creationId xmlns:a16="http://schemas.microsoft.com/office/drawing/2014/main" id="{4D8BFC86-3E4A-897C-36B3-D919FE7E30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22222" y="7127436"/>
            <a:ext cx="2121981" cy="1515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998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a:extLst>
              <a:ext uri="{FF2B5EF4-FFF2-40B4-BE49-F238E27FC236}">
                <a16:creationId xmlns:a16="http://schemas.microsoft.com/office/drawing/2014/main" id="{4ECE20E4-04D7-7048-CBE4-A76482410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7252" y="2070883"/>
            <a:ext cx="4868334" cy="65709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11342" y="301114"/>
            <a:ext cx="17265316" cy="1301166"/>
          </a:xfrm>
        </p:spPr>
        <p:txBody>
          <a:bodyPr>
            <a:noAutofit/>
          </a:bodyPr>
          <a:lstStyle/>
          <a:p>
            <a:pPr rtl="0"/>
            <a:r>
              <a:rPr lang="es" sz="4800" b="1" i="0" u="none" baseline="0" dirty="0"/>
              <a:t>Cómo introducir información de los Informes sobre el Impacto en las Especies Víctimas</a:t>
            </a:r>
            <a:br>
              <a:rPr lang="es" sz="4800" dirty="0"/>
            </a:br>
            <a:endParaRPr lang="es" sz="4800" dirty="0"/>
          </a:p>
        </p:txBody>
      </p:sp>
      <p:sp>
        <p:nvSpPr>
          <p:cNvPr id="3" name="Content Placeholder 2"/>
          <p:cNvSpPr>
            <a:spLocks noGrp="1"/>
          </p:cNvSpPr>
          <p:nvPr>
            <p:ph idx="1"/>
          </p:nvPr>
        </p:nvSpPr>
        <p:spPr>
          <a:xfrm>
            <a:off x="1206222" y="2316393"/>
            <a:ext cx="8084573" cy="7032323"/>
          </a:xfrm>
        </p:spPr>
        <p:txBody>
          <a:bodyPr>
            <a:normAutofit fontScale="92500" lnSpcReduction="10000"/>
          </a:bodyPr>
          <a:lstStyle/>
          <a:p>
            <a:pPr marL="685800" indent="-457200" algn="l" rtl="0">
              <a:buClr>
                <a:srgbClr val="F8F8F8"/>
              </a:buClr>
              <a:buSzPct val="100000"/>
              <a:buFont typeface="Arial" panose="020B0604020202020204" pitchFamily="34" charset="0"/>
              <a:buChar char="•"/>
            </a:pPr>
            <a:r>
              <a:rPr lang="es" sz="3200" b="0" i="0" u="none" baseline="0" dirty="0">
                <a:solidFill>
                  <a:schemeClr val="bg1">
                    <a:lumMod val="20000"/>
                    <a:lumOff val="80000"/>
                  </a:schemeClr>
                </a:solidFill>
                <a:latin typeface="Quattrocento Sans" panose="020B0502050000020003" pitchFamily="34" charset="0"/>
                <a:ea typeface="Quattrocento Sans" panose="020B0502050000020003" pitchFamily="34" charset="0"/>
                <a:cs typeface="Quattrocento Sans" panose="020B0502050000020003" pitchFamily="34" charset="0"/>
              </a:rPr>
              <a:t>Mediante su uso por los fiscales en los alegatos de apertura de un juicio contencioso</a:t>
            </a:r>
          </a:p>
          <a:p>
            <a:pPr marL="685800" indent="-457200" algn="l" rtl="0">
              <a:buClr>
                <a:srgbClr val="F8F8F8"/>
              </a:buClr>
              <a:buSzPct val="100000"/>
              <a:buFont typeface="Arial" panose="020B0604020202020204" pitchFamily="34" charset="0"/>
              <a:buChar char="•"/>
            </a:pPr>
            <a:endParaRPr lang="es" sz="3200" dirty="0">
              <a:solidFill>
                <a:schemeClr val="bg1">
                  <a:lumMod val="20000"/>
                  <a:lumOff val="80000"/>
                </a:schemeClr>
              </a:solidFill>
              <a:latin typeface="Quattrocento Sans" panose="020B0502050000020003" pitchFamily="34" charset="0"/>
            </a:endParaRPr>
          </a:p>
          <a:p>
            <a:pPr marL="685800" indent="-457200" algn="l" rtl="0">
              <a:buClr>
                <a:srgbClr val="F8F8F8"/>
              </a:buClr>
              <a:buSzPct val="100000"/>
              <a:buFont typeface="Arial" panose="020B0604020202020204" pitchFamily="34" charset="0"/>
              <a:buChar char="•"/>
            </a:pPr>
            <a:r>
              <a:rPr lang="es" sz="3200" b="0" i="0" u="none" baseline="0" dirty="0">
                <a:solidFill>
                  <a:schemeClr val="bg1">
                    <a:lumMod val="20000"/>
                    <a:lumOff val="80000"/>
                  </a:schemeClr>
                </a:solidFill>
                <a:latin typeface="Quattrocento Sans" panose="020B0502050000020003" pitchFamily="34" charset="0"/>
                <a:ea typeface="Quattrocento Sans" panose="020B0502050000020003" pitchFamily="34" charset="0"/>
                <a:cs typeface="Quattrocento Sans" panose="020B0502050000020003" pitchFamily="34" charset="0"/>
              </a:rPr>
              <a:t>Como material acordado en un juicio o admisión de culpabilidad</a:t>
            </a:r>
          </a:p>
          <a:p>
            <a:pPr indent="-457200" algn="l" rtl="0">
              <a:buClr>
                <a:srgbClr val="F8F8F8"/>
              </a:buClr>
              <a:buSzPct val="100000"/>
              <a:buFont typeface="Arial" panose="020B0604020202020204" pitchFamily="34" charset="0"/>
              <a:buChar char="•"/>
            </a:pPr>
            <a:endParaRPr lang="es" sz="3200" dirty="0">
              <a:solidFill>
                <a:schemeClr val="bg1">
                  <a:lumMod val="20000"/>
                  <a:lumOff val="80000"/>
                </a:schemeClr>
              </a:solidFill>
              <a:latin typeface="Quattrocento Sans" panose="020B0502050000020003" pitchFamily="34" charset="0"/>
            </a:endParaRPr>
          </a:p>
          <a:p>
            <a:pPr marL="685800" indent="-457200" algn="l" rtl="0">
              <a:buClr>
                <a:srgbClr val="F8F8F8"/>
              </a:buClr>
              <a:buSzPct val="100000"/>
              <a:buFont typeface="Arial" panose="020B0604020202020204" pitchFamily="34" charset="0"/>
              <a:buChar char="•"/>
            </a:pPr>
            <a:r>
              <a:rPr lang="es" sz="3200" b="0" i="0" u="none" baseline="0" dirty="0">
                <a:solidFill>
                  <a:schemeClr val="bg1">
                    <a:lumMod val="20000"/>
                    <a:lumOff val="80000"/>
                  </a:schemeClr>
                </a:solidFill>
                <a:latin typeface="Quattrocento Sans" panose="020B0502050000020003" pitchFamily="34" charset="0"/>
                <a:ea typeface="Quattrocento Sans" panose="020B0502050000020003" pitchFamily="34" charset="0"/>
                <a:cs typeface="Quattrocento Sans" panose="020B0502050000020003" pitchFamily="34" charset="0"/>
              </a:rPr>
              <a:t>Mediante la entrega directa de los SVIS a los jueces para orientar la imposición de penas</a:t>
            </a:r>
          </a:p>
          <a:p>
            <a:pPr indent="-457200" algn="l" rtl="0">
              <a:buClr>
                <a:srgbClr val="F8F8F8"/>
              </a:buClr>
              <a:buSzPct val="100000"/>
              <a:buFont typeface="Arial" panose="020B0604020202020204" pitchFamily="34" charset="0"/>
              <a:buChar char="•"/>
            </a:pPr>
            <a:endParaRPr lang="es" sz="3200" dirty="0">
              <a:solidFill>
                <a:schemeClr val="bg1">
                  <a:lumMod val="20000"/>
                  <a:lumOff val="80000"/>
                </a:schemeClr>
              </a:solidFill>
              <a:latin typeface="Quattrocento Sans" panose="020B0502050000020003" pitchFamily="34" charset="0"/>
            </a:endParaRPr>
          </a:p>
          <a:p>
            <a:pPr marL="685800" indent="-457200" algn="l" rtl="0">
              <a:buClr>
                <a:srgbClr val="F8F8F8"/>
              </a:buClr>
              <a:buSzPct val="100000"/>
              <a:buFont typeface="Arial" panose="020B0604020202020204" pitchFamily="34" charset="0"/>
              <a:buChar char="•"/>
            </a:pPr>
            <a:r>
              <a:rPr lang="es" sz="3200" b="0" i="0" u="none" baseline="0" dirty="0">
                <a:solidFill>
                  <a:schemeClr val="bg1">
                    <a:lumMod val="20000"/>
                    <a:lumOff val="80000"/>
                  </a:schemeClr>
                </a:solidFill>
                <a:latin typeface="Quattrocento Sans" panose="020B0502050000020003" pitchFamily="34" charset="0"/>
                <a:ea typeface="Quattrocento Sans" panose="020B0502050000020003" pitchFamily="34" charset="0"/>
                <a:cs typeface="Quattrocento Sans" panose="020B0502050000020003" pitchFamily="34" charset="0"/>
              </a:rPr>
              <a:t>Mediante la convocatoria de los peritos que figuran en la última sección de cada SVIS </a:t>
            </a:r>
          </a:p>
          <a:p>
            <a:pPr marL="685800" indent="-457200" algn="l" rtl="0">
              <a:buClr>
                <a:srgbClr val="F8F8F8"/>
              </a:buClr>
              <a:buSzPct val="100000"/>
              <a:buFont typeface="Arial" panose="020B0604020202020204" pitchFamily="34" charset="0"/>
              <a:buChar char="•"/>
            </a:pPr>
            <a:endParaRPr lang="es" sz="3200" dirty="0">
              <a:solidFill>
                <a:schemeClr val="bg1">
                  <a:lumMod val="20000"/>
                  <a:lumOff val="80000"/>
                </a:schemeClr>
              </a:solidFill>
              <a:latin typeface="Quattrocento Sans" panose="020B0502050000020003" pitchFamily="34" charset="0"/>
            </a:endParaRPr>
          </a:p>
          <a:p>
            <a:pPr marL="685800" indent="-457200" algn="l" rtl="0">
              <a:buClr>
                <a:srgbClr val="F8F8F8"/>
              </a:buClr>
              <a:buSzPct val="100000"/>
              <a:buFont typeface="Arial" panose="020B0604020202020204" pitchFamily="34" charset="0"/>
              <a:buChar char="•"/>
            </a:pPr>
            <a:r>
              <a:rPr lang="es" sz="3200" b="0" i="0" u="none" baseline="0" dirty="0">
                <a:solidFill>
                  <a:schemeClr val="bg1">
                    <a:lumMod val="20000"/>
                    <a:lumOff val="80000"/>
                  </a:schemeClr>
                </a:solidFill>
                <a:latin typeface="Quattrocento Sans" panose="020B0502050000020003" pitchFamily="34" charset="0"/>
                <a:ea typeface="Quattrocento Sans" panose="020B0502050000020003" pitchFamily="34" charset="0"/>
                <a:cs typeface="Quattrocento Sans" panose="020B0502050000020003" pitchFamily="34" charset="0"/>
              </a:rPr>
              <a:t>Todos los peritos enumerados han aceptado aportar pruebas periciales, si así se les solicita</a:t>
            </a:r>
          </a:p>
        </p:txBody>
      </p:sp>
      <p:pic>
        <p:nvPicPr>
          <p:cNvPr id="5126" name="Picture 6" descr="Derechos de un testigo en la India">
            <a:extLst>
              <a:ext uri="{FF2B5EF4-FFF2-40B4-BE49-F238E27FC236}">
                <a16:creationId xmlns:a16="http://schemas.microsoft.com/office/drawing/2014/main" id="{CF6A4161-C0B7-EAC5-A146-CF6F263071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3456" y="5356344"/>
            <a:ext cx="5945163" cy="3992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193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ropbox\Prosecution briefs\413px-Pangolin_borne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339807" y="1817360"/>
            <a:ext cx="3561208" cy="68062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376566967"/>
              </p:ext>
            </p:extLst>
          </p:nvPr>
        </p:nvGraphicFramePr>
        <p:xfrm>
          <a:off x="7918042" y="1917292"/>
          <a:ext cx="9467850" cy="7967581"/>
        </p:xfrm>
        <a:graphic>
          <a:graphicData uri="http://schemas.openxmlformats.org/drawingml/2006/table">
            <a:tbl>
              <a:tblPr/>
              <a:tblGrid>
                <a:gridCol w="2118453">
                  <a:extLst>
                    <a:ext uri="{9D8B030D-6E8A-4147-A177-3AD203B41FA5}">
                      <a16:colId xmlns:a16="http://schemas.microsoft.com/office/drawing/2014/main" val="20000"/>
                    </a:ext>
                  </a:extLst>
                </a:gridCol>
                <a:gridCol w="7349397">
                  <a:extLst>
                    <a:ext uri="{9D8B030D-6E8A-4147-A177-3AD203B41FA5}">
                      <a16:colId xmlns:a16="http://schemas.microsoft.com/office/drawing/2014/main" val="20001"/>
                    </a:ext>
                  </a:extLst>
                </a:gridCol>
              </a:tblGrid>
              <a:tr h="1723988">
                <a:tc>
                  <a:txBody>
                    <a:bodyPr/>
                    <a:lstStyle/>
                    <a:p>
                      <a:pPr algn="l" rtl="0" fontAlgn="t">
                        <a:spcBef>
                          <a:spcPts val="0"/>
                        </a:spcBef>
                        <a:spcAft>
                          <a:spcPts val="0"/>
                        </a:spcAft>
                      </a:pPr>
                      <a:r>
                        <a:rPr lang="es-ES" sz="2400" b="1" i="0" u="none" strike="noStrike" baseline="0" noProof="0">
                          <a:solidFill>
                            <a:srgbClr val="FFC000"/>
                          </a:solidFill>
                          <a:effectLst/>
                          <a:latin typeface="Quattrocento Sans" panose="020B0502050000020003" pitchFamily="34" charset="0"/>
                          <a:cs typeface="Calibri" panose="020F0502020204030204" pitchFamily="34" charset="0"/>
                        </a:rPr>
                        <a:t>Nombre científico</a:t>
                      </a:r>
                      <a:endParaRPr lang="es-ES" sz="2400" b="1" noProof="0">
                        <a:solidFill>
                          <a:srgbClr val="FFC000"/>
                        </a:solidFill>
                        <a:effectLst/>
                        <a:latin typeface="Quattrocento Sans" panose="020B0502050000020003" pitchFamily="34" charset="0"/>
                        <a:cs typeface="Calibri" panose="020F0502020204030204" pitchFamily="34" charset="0"/>
                      </a:endParaRPr>
                    </a:p>
                  </a:txBody>
                  <a:tcPr marL="101876" marR="101876" marT="67917" marB="679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s-ES" sz="2400" b="0" i="1" u="none" strike="noStrike" baseline="0" noProof="0" dirty="0" err="1">
                          <a:solidFill>
                            <a:schemeClr val="bg1">
                              <a:lumMod val="20000"/>
                              <a:lumOff val="80000"/>
                            </a:schemeClr>
                          </a:solidFill>
                          <a:effectLst/>
                          <a:latin typeface="Quattrocento Sans" panose="020B0502050000020003" pitchFamily="34" charset="0"/>
                          <a:cs typeface="Calibri" panose="020F0502020204030204" pitchFamily="34" charset="0"/>
                        </a:rPr>
                        <a:t>Manis</a:t>
                      </a:r>
                      <a:r>
                        <a:rPr lang="es-ES" sz="2400" b="0" i="1" u="none" strike="noStrike" baseline="0" noProof="0" dirty="0">
                          <a:solidFill>
                            <a:schemeClr val="bg1">
                              <a:lumMod val="20000"/>
                              <a:lumOff val="80000"/>
                            </a:schemeClr>
                          </a:solidFill>
                          <a:effectLst/>
                          <a:latin typeface="Quattrocento Sans" panose="020B0502050000020003" pitchFamily="34" charset="0"/>
                          <a:cs typeface="Calibri" panose="020F0502020204030204" pitchFamily="34" charset="0"/>
                        </a:rPr>
                        <a:t> </a:t>
                      </a:r>
                      <a:r>
                        <a:rPr lang="es-ES" sz="2400" b="0" i="1" u="none" strike="noStrike" baseline="0" noProof="0" dirty="0" err="1">
                          <a:solidFill>
                            <a:schemeClr val="bg1">
                              <a:lumMod val="20000"/>
                              <a:lumOff val="80000"/>
                            </a:schemeClr>
                          </a:solidFill>
                          <a:effectLst/>
                          <a:latin typeface="Quattrocento Sans" panose="020B0502050000020003" pitchFamily="34" charset="0"/>
                          <a:cs typeface="Calibri" panose="020F0502020204030204" pitchFamily="34" charset="0"/>
                        </a:rPr>
                        <a:t>javanica</a:t>
                      </a:r>
                      <a:endParaRPr lang="es-ES" sz="2400" b="0" i="1" u="none" strike="noStrike" noProof="0" dirty="0">
                        <a:solidFill>
                          <a:schemeClr val="bg1">
                            <a:lumMod val="20000"/>
                            <a:lumOff val="80000"/>
                          </a:schemeClr>
                        </a:solidFill>
                        <a:effectLst/>
                        <a:latin typeface="Quattrocento Sans" panose="020B0502050000020003" pitchFamily="34" charset="0"/>
                        <a:cs typeface="Calibri" panose="020F0502020204030204" pitchFamily="34" charset="0"/>
                      </a:endParaRPr>
                    </a:p>
                    <a:p>
                      <a:pPr algn="l" rtl="0" fontAlgn="t">
                        <a:spcBef>
                          <a:spcPts val="0"/>
                        </a:spcBef>
                        <a:spcAft>
                          <a:spcPts val="0"/>
                        </a:spcAft>
                      </a:pPr>
                      <a:endParaRPr lang="es-ES" sz="2400" noProof="0" dirty="0">
                        <a:solidFill>
                          <a:schemeClr val="bg1">
                            <a:lumMod val="20000"/>
                            <a:lumOff val="80000"/>
                          </a:schemeClr>
                        </a:solidFill>
                        <a:effectLst/>
                        <a:latin typeface="Quattrocento Sans" panose="020B0502050000020003" pitchFamily="34" charset="0"/>
                        <a:cs typeface="Calibri" panose="020F0502020204030204" pitchFamily="34" charset="0"/>
                      </a:endParaRPr>
                    </a:p>
                    <a:p>
                      <a:pPr algn="l" rtl="0"/>
                      <a:r>
                        <a:rPr lang="es-ES" sz="2400" b="1" i="0" u="none" strike="noStrike" kern="1200" baseline="0" noProof="0" dirty="0">
                          <a:solidFill>
                            <a:schemeClr val="bg1">
                              <a:lumMod val="20000"/>
                              <a:lumOff val="80000"/>
                            </a:schemeClr>
                          </a:solidFill>
                          <a:effectLst/>
                          <a:latin typeface="Quattrocento Sans" panose="020B0502050000020003" pitchFamily="34" charset="0"/>
                          <a:ea typeface="+mn-ea"/>
                          <a:cs typeface="Calibri" panose="020F0502020204030204" pitchFamily="34" charset="0"/>
                        </a:rPr>
                        <a:t>El pangolín malayo pasó del Apéndice II al Apéndice I de la CITES en 2017.</a:t>
                      </a:r>
                    </a:p>
                  </a:txBody>
                  <a:tcPr marL="101876" marR="101876" marT="67917" marB="679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60676">
                <a:tc>
                  <a:txBody>
                    <a:bodyPr/>
                    <a:lstStyle/>
                    <a:p>
                      <a:pPr algn="l" rtl="0" fontAlgn="t">
                        <a:spcBef>
                          <a:spcPts val="0"/>
                        </a:spcBef>
                        <a:spcAft>
                          <a:spcPts val="0"/>
                        </a:spcAft>
                      </a:pPr>
                      <a:r>
                        <a:rPr lang="es-ES" sz="2400" b="1" i="0" u="none" strike="noStrike" baseline="0" noProof="0">
                          <a:solidFill>
                            <a:srgbClr val="FFC000"/>
                          </a:solidFill>
                          <a:effectLst/>
                          <a:latin typeface="Quattrocento Sans" panose="020B0502050000020003" pitchFamily="34" charset="0"/>
                          <a:cs typeface="Calibri" panose="020F0502020204030204" pitchFamily="34" charset="0"/>
                        </a:rPr>
                        <a:t>Nombre(s) común(es)</a:t>
                      </a:r>
                      <a:endParaRPr lang="es-ES" sz="2400" b="1" noProof="0">
                        <a:solidFill>
                          <a:srgbClr val="FFC000"/>
                        </a:solidFill>
                        <a:effectLst/>
                        <a:latin typeface="Quattrocento Sans" panose="020B0502050000020003" pitchFamily="34" charset="0"/>
                        <a:cs typeface="Calibri" panose="020F0502020204030204" pitchFamily="34" charset="0"/>
                      </a:endParaRPr>
                    </a:p>
                  </a:txBody>
                  <a:tcPr marL="101876" marR="101876" marT="67917" marB="679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s-ES" sz="2400" b="0" i="0" u="none" strike="noStrike" baseline="0" noProof="0">
                          <a:solidFill>
                            <a:schemeClr val="bg1">
                              <a:lumMod val="20000"/>
                              <a:lumOff val="80000"/>
                            </a:schemeClr>
                          </a:solidFill>
                          <a:effectLst/>
                          <a:latin typeface="Quattrocento Sans" panose="020B0502050000020003" pitchFamily="34" charset="0"/>
                          <a:cs typeface="Calibri" panose="020F0502020204030204" pitchFamily="34" charset="0"/>
                        </a:rPr>
                        <a:t>Pangolín malayo (español)</a:t>
                      </a:r>
                      <a:endParaRPr lang="es-ES" sz="2400" noProof="0">
                        <a:solidFill>
                          <a:schemeClr val="bg1">
                            <a:lumMod val="20000"/>
                            <a:lumOff val="80000"/>
                          </a:schemeClr>
                        </a:solidFill>
                        <a:effectLst/>
                        <a:latin typeface="Quattrocento Sans" panose="020B0502050000020003" pitchFamily="34" charset="0"/>
                        <a:cs typeface="Calibri" panose="020F0502020204030204" pitchFamily="34" charset="0"/>
                      </a:endParaRPr>
                    </a:p>
                    <a:p>
                      <a:pPr algn="l" rtl="0" fontAlgn="t">
                        <a:spcBef>
                          <a:spcPts val="0"/>
                        </a:spcBef>
                        <a:spcAft>
                          <a:spcPts val="0"/>
                        </a:spcAft>
                      </a:pPr>
                      <a:r>
                        <a:rPr lang="es-ES" sz="2400" b="0" i="0" u="none" strike="noStrike" baseline="0" noProof="0">
                          <a:solidFill>
                            <a:schemeClr val="bg1">
                              <a:lumMod val="20000"/>
                              <a:lumOff val="80000"/>
                            </a:schemeClr>
                          </a:solidFill>
                          <a:effectLst/>
                          <a:latin typeface="Quattrocento Sans" panose="020B0502050000020003" pitchFamily="34" charset="0"/>
                          <a:cs typeface="Calibri" panose="020F0502020204030204" pitchFamily="34" charset="0"/>
                        </a:rPr>
                        <a:t>馬來穿山甲, 爪哇穿山甲 (chino)</a:t>
                      </a:r>
                    </a:p>
                  </a:txBody>
                  <a:tcPr marL="101876" marR="101876" marT="67917" marB="679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53112">
                <a:tc>
                  <a:txBody>
                    <a:bodyPr/>
                    <a:lstStyle/>
                    <a:p>
                      <a:pPr algn="l" rtl="0" fontAlgn="t">
                        <a:spcBef>
                          <a:spcPts val="0"/>
                        </a:spcBef>
                        <a:spcAft>
                          <a:spcPts val="0"/>
                        </a:spcAft>
                      </a:pPr>
                      <a:r>
                        <a:rPr lang="es-ES" sz="2400" b="1" i="0" u="none" strike="noStrike" baseline="0" noProof="0">
                          <a:solidFill>
                            <a:srgbClr val="FFC000"/>
                          </a:solidFill>
                          <a:effectLst/>
                          <a:latin typeface="Quattrocento Sans" panose="020B0502050000020003" pitchFamily="34" charset="0"/>
                          <a:cs typeface="Calibri" panose="020F0502020204030204" pitchFamily="34" charset="0"/>
                        </a:rPr>
                        <a:t>Descripción de especímenes</a:t>
                      </a:r>
                      <a:endParaRPr lang="es-ES" sz="2400" b="1" noProof="0">
                        <a:solidFill>
                          <a:srgbClr val="FFC000"/>
                        </a:solidFill>
                        <a:effectLst/>
                        <a:latin typeface="Quattrocento Sans" panose="020B0502050000020003" pitchFamily="34" charset="0"/>
                        <a:cs typeface="Calibri" panose="020F0502020204030204" pitchFamily="34" charset="0"/>
                      </a:endParaRPr>
                    </a:p>
                    <a:p>
                      <a:pPr algn="l" rtl="0" fontAlgn="t">
                        <a:spcBef>
                          <a:spcPts val="0"/>
                        </a:spcBef>
                        <a:spcAft>
                          <a:spcPts val="0"/>
                        </a:spcAft>
                      </a:pPr>
                      <a:r>
                        <a:rPr lang="es-ES" sz="2400" b="1" i="0" u="none" strike="noStrike" baseline="0" noProof="0">
                          <a:solidFill>
                            <a:srgbClr val="FFC000"/>
                          </a:solidFill>
                          <a:effectLst/>
                          <a:latin typeface="Quattrocento Sans" panose="020B0502050000020003" pitchFamily="34" charset="0"/>
                          <a:cs typeface="Calibri" panose="020F0502020204030204" pitchFamily="34" charset="0"/>
                        </a:rPr>
                        <a:t>(p. ej., vivo, piel, cadáver)</a:t>
                      </a:r>
                      <a:endParaRPr lang="es-ES" sz="2400" b="1" noProof="0">
                        <a:solidFill>
                          <a:srgbClr val="FFC000"/>
                        </a:solidFill>
                        <a:effectLst/>
                        <a:latin typeface="Quattrocento Sans" panose="020B0502050000020003" pitchFamily="34" charset="0"/>
                        <a:cs typeface="Calibri" panose="020F0502020204030204" pitchFamily="34" charset="0"/>
                      </a:endParaRPr>
                    </a:p>
                  </a:txBody>
                  <a:tcPr marL="101876" marR="101876" marT="67917" marB="679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s-ES" sz="2400" b="0" i="0" u="none" strike="noStrike" baseline="0" noProof="0" dirty="0">
                          <a:solidFill>
                            <a:schemeClr val="bg1">
                              <a:lumMod val="20000"/>
                              <a:lumOff val="80000"/>
                            </a:schemeClr>
                          </a:solidFill>
                          <a:effectLst/>
                          <a:latin typeface="Quattrocento Sans" panose="020B0502050000020003" pitchFamily="34" charset="0"/>
                          <a:cs typeface="Calibri" panose="020F0502020204030204" pitchFamily="34" charset="0"/>
                        </a:rPr>
                        <a:t>Se comercia en forma de escamas de cuerpos separados, animales vivos, pieles, cadáveres congelados y, a veces, especímenes embalsamados y baratijas/recuerdos.</a:t>
                      </a:r>
                      <a:endParaRPr lang="es-ES" sz="2400" noProof="0" dirty="0">
                        <a:solidFill>
                          <a:schemeClr val="bg1">
                            <a:lumMod val="20000"/>
                            <a:lumOff val="80000"/>
                          </a:schemeClr>
                        </a:solidFill>
                        <a:effectLst/>
                        <a:latin typeface="Quattrocento Sans" panose="020B0502050000020003" pitchFamily="34" charset="0"/>
                        <a:cs typeface="Calibri" panose="020F0502020204030204" pitchFamily="34" charset="0"/>
                      </a:endParaRPr>
                    </a:p>
                    <a:p>
                      <a:pPr algn="l" rtl="0" fontAlgn="t"/>
                      <a:endParaRPr lang="es-ES" sz="2400" noProof="0" dirty="0">
                        <a:solidFill>
                          <a:schemeClr val="bg1">
                            <a:lumMod val="20000"/>
                            <a:lumOff val="80000"/>
                          </a:schemeClr>
                        </a:solidFill>
                        <a:effectLst/>
                        <a:latin typeface="Quattrocento Sans" panose="020B0502050000020003" pitchFamily="34" charset="0"/>
                        <a:cs typeface="Calibri" panose="020F0502020204030204" pitchFamily="34" charset="0"/>
                      </a:endParaRPr>
                    </a:p>
                  </a:txBody>
                  <a:tcPr marL="101876" marR="101876" marT="67917" marB="679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411605">
                <a:tc>
                  <a:txBody>
                    <a:bodyPr/>
                    <a:lstStyle/>
                    <a:p>
                      <a:pPr algn="l" rtl="0" fontAlgn="t">
                        <a:spcBef>
                          <a:spcPts val="0"/>
                        </a:spcBef>
                        <a:spcAft>
                          <a:spcPts val="0"/>
                        </a:spcAft>
                      </a:pPr>
                      <a:r>
                        <a:rPr lang="es-ES" sz="2400" b="1" i="0" u="none" strike="noStrike" baseline="0" noProof="0">
                          <a:solidFill>
                            <a:srgbClr val="FFC000"/>
                          </a:solidFill>
                          <a:effectLst/>
                          <a:latin typeface="Quattrocento Sans" panose="020B0502050000020003" pitchFamily="34" charset="0"/>
                          <a:cs typeface="Calibri" panose="020F0502020204030204" pitchFamily="34" charset="0"/>
                        </a:rPr>
                        <a:t>Cantidad</a:t>
                      </a:r>
                      <a:endParaRPr lang="es-ES" sz="2400" b="1" noProof="0">
                        <a:solidFill>
                          <a:srgbClr val="FFC000"/>
                        </a:solidFill>
                        <a:effectLst/>
                        <a:latin typeface="Quattrocento Sans" panose="020B0502050000020003" pitchFamily="34" charset="0"/>
                        <a:cs typeface="Calibri" panose="020F0502020204030204" pitchFamily="34" charset="0"/>
                      </a:endParaRPr>
                    </a:p>
                    <a:p>
                      <a:pPr algn="l" rtl="0" fontAlgn="t">
                        <a:spcBef>
                          <a:spcPts val="0"/>
                        </a:spcBef>
                        <a:spcAft>
                          <a:spcPts val="0"/>
                        </a:spcAft>
                      </a:pPr>
                      <a:r>
                        <a:rPr lang="es-ES" sz="2400" b="1" i="0" u="none" strike="noStrike" baseline="0" noProof="0">
                          <a:solidFill>
                            <a:srgbClr val="FFC000"/>
                          </a:solidFill>
                          <a:effectLst/>
                          <a:latin typeface="Quattrocento Sans" panose="020B0502050000020003" pitchFamily="34" charset="0"/>
                          <a:cs typeface="Calibri" panose="020F0502020204030204" pitchFamily="34" charset="0"/>
                        </a:rPr>
                        <a:t>(p. ej., cabeza, peso en kg)</a:t>
                      </a:r>
                      <a:endParaRPr lang="es-ES" sz="2400" b="1" noProof="0">
                        <a:solidFill>
                          <a:srgbClr val="FFC000"/>
                        </a:solidFill>
                        <a:effectLst/>
                        <a:latin typeface="Quattrocento Sans" panose="020B0502050000020003" pitchFamily="34" charset="0"/>
                        <a:cs typeface="Calibri" panose="020F0502020204030204" pitchFamily="34" charset="0"/>
                      </a:endParaRPr>
                    </a:p>
                  </a:txBody>
                  <a:tcPr marL="101876" marR="101876" marT="67917" marB="679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s-ES" sz="2400" b="0" i="0" u="none" strike="noStrike" baseline="0" noProof="0" dirty="0">
                          <a:solidFill>
                            <a:schemeClr val="bg1">
                              <a:lumMod val="20000"/>
                              <a:lumOff val="80000"/>
                            </a:schemeClr>
                          </a:solidFill>
                          <a:effectLst/>
                          <a:latin typeface="Quattrocento Sans" panose="020B0502050000020003" pitchFamily="34" charset="0"/>
                          <a:cs typeface="Calibri" panose="020F0502020204030204" pitchFamily="34" charset="0"/>
                        </a:rPr>
                        <a:t>Las incautaciones de cadáveres y escamas suelen medirse en toneladas. 1000 kg de escamas equivalen aproximadamente a 2777 pangolines.</a:t>
                      </a:r>
                    </a:p>
                    <a:p>
                      <a:pPr algn="l" rtl="0" fontAlgn="t">
                        <a:spcBef>
                          <a:spcPts val="0"/>
                        </a:spcBef>
                        <a:spcAft>
                          <a:spcPts val="0"/>
                        </a:spcAft>
                      </a:pPr>
                      <a:br>
                        <a:rPr lang="es-ES" sz="2400" noProof="0" dirty="0">
                          <a:solidFill>
                            <a:schemeClr val="bg1">
                              <a:lumMod val="20000"/>
                              <a:lumOff val="80000"/>
                            </a:schemeClr>
                          </a:solidFill>
                          <a:effectLst/>
                          <a:latin typeface="Quattrocento Sans" panose="020B0502050000020003" pitchFamily="34" charset="0"/>
                          <a:cs typeface="Calibri" panose="020F0502020204030204" pitchFamily="34" charset="0"/>
                        </a:rPr>
                      </a:br>
                      <a:r>
                        <a:rPr lang="es-ES" sz="2400" b="0" i="0" u="none" strike="noStrike" baseline="0" noProof="0" dirty="0">
                          <a:solidFill>
                            <a:schemeClr val="bg1">
                              <a:lumMod val="20000"/>
                              <a:lumOff val="80000"/>
                            </a:schemeClr>
                          </a:solidFill>
                          <a:effectLst/>
                          <a:latin typeface="Quattrocento Sans" panose="020B0502050000020003" pitchFamily="34" charset="0"/>
                          <a:cs typeface="Calibri" panose="020F0502020204030204" pitchFamily="34" charset="0"/>
                        </a:rPr>
                        <a:t>La cantidad total de escamas de pangolín incautadas aumentó de 25,1 toneladas en 2016 a 81,1 toneladas en 2019, mientras que el peso medio de un envío de escamas aumentó de 2,2 toneladas a 6,2 toneladas.</a:t>
                      </a:r>
                      <a:endParaRPr lang="es-ES" sz="2400" noProof="0" dirty="0">
                        <a:solidFill>
                          <a:schemeClr val="bg1">
                            <a:lumMod val="20000"/>
                            <a:lumOff val="80000"/>
                          </a:schemeClr>
                        </a:solidFill>
                        <a:effectLst/>
                        <a:latin typeface="Quattrocento Sans" panose="020B0502050000020003" pitchFamily="34" charset="0"/>
                        <a:cs typeface="Calibri" panose="020F0502020204030204" pitchFamily="34" charset="0"/>
                      </a:endParaRPr>
                    </a:p>
                  </a:txBody>
                  <a:tcPr marL="101876" marR="101876" marT="67917" marB="679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Rectangle 3"/>
          <p:cNvSpPr>
            <a:spLocks noChangeArrowheads="1"/>
          </p:cNvSpPr>
          <p:nvPr/>
        </p:nvSpPr>
        <p:spPr bwMode="auto">
          <a:xfrm>
            <a:off x="6014951" y="3552538"/>
            <a:ext cx="2770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endParaRPr lang="es" sz="2100" dirty="0"/>
          </a:p>
        </p:txBody>
      </p:sp>
      <p:sp>
        <p:nvSpPr>
          <p:cNvPr id="4" name="TextBox 3"/>
          <p:cNvSpPr txBox="1"/>
          <p:nvPr/>
        </p:nvSpPr>
        <p:spPr>
          <a:xfrm>
            <a:off x="5613184" y="401353"/>
            <a:ext cx="7483384" cy="1015663"/>
          </a:xfrm>
          <a:prstGeom prst="rect">
            <a:avLst/>
          </a:prstGeom>
          <a:noFill/>
        </p:spPr>
        <p:txBody>
          <a:bodyPr wrap="square" rtlCol="0">
            <a:spAutoFit/>
          </a:bodyPr>
          <a:lstStyle/>
          <a:p>
            <a:pPr algn="l" rtl="0"/>
            <a:r>
              <a:rPr lang="es" sz="6000" b="1" i="0" u="none" baseline="0" dirty="0">
                <a:solidFill>
                  <a:schemeClr val="tx1"/>
                </a:solidFill>
                <a:latin typeface="Quattrocento Sans" panose="020B0502050000020003" pitchFamily="34" charset="0"/>
                <a:ea typeface="Quattrocento Sans" panose="020B0502050000020003" pitchFamily="34" charset="0"/>
                <a:cs typeface="Quattrocento Sans" panose="020B0502050000020003" pitchFamily="34" charset="0"/>
              </a:rPr>
              <a:t>PANGOLÍN MALAYO</a:t>
            </a:r>
            <a:endParaRPr lang="es" sz="6000" b="1" dirty="0">
              <a:solidFill>
                <a:schemeClr val="tx1"/>
              </a:solidFill>
              <a:latin typeface="Quattrocento Sans" panose="020B0502050000020003" pitchFamily="34" charset="0"/>
            </a:endParaRPr>
          </a:p>
        </p:txBody>
      </p:sp>
    </p:spTree>
    <p:extLst>
      <p:ext uri="{BB962C8B-B14F-4D97-AF65-F5344CB8AC3E}">
        <p14:creationId xmlns:p14="http://schemas.microsoft.com/office/powerpoint/2010/main" val="3240151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2498" y="2039677"/>
            <a:ext cx="9737089" cy="7694414"/>
          </a:xfrm>
          <a:prstGeom prst="rect">
            <a:avLst/>
          </a:prstGeom>
        </p:spPr>
        <p:txBody>
          <a:bodyPr wrap="square">
            <a:spAutoFit/>
          </a:bodyPr>
          <a:lstStyle/>
          <a:p>
            <a:pPr marL="342900" indent="-342900" algn="l" rtl="0">
              <a:buClr>
                <a:srgbClr val="F8F8F8"/>
              </a:buClr>
              <a:buFont typeface="Arial" panose="020B0604020202020204" pitchFamily="34" charset="0"/>
              <a:buChar char="•"/>
            </a:pPr>
            <a:r>
              <a:rPr lang="es-ES" sz="2600" b="0" i="0" u="none" baseline="0" dirty="0">
                <a:solidFill>
                  <a:srgbClr val="FFC000"/>
                </a:solidFill>
                <a:latin typeface="Quattrocento Sans" panose="020B0502050000020003" pitchFamily="34" charset="0"/>
                <a:cs typeface="Calibri" panose="020F0502020204030204" pitchFamily="34" charset="0"/>
              </a:rPr>
              <a:t>Carne/animal entero</a:t>
            </a:r>
            <a:r>
              <a:rPr lang="es-ES" sz="2600" b="0" i="0" u="none" baseline="0" dirty="0">
                <a:solidFill>
                  <a:schemeClr val="bg2">
                    <a:lumMod val="20000"/>
                    <a:lumOff val="80000"/>
                  </a:schemeClr>
                </a:solidFill>
                <a:latin typeface="Quattrocento Sans" panose="020B0502050000020003" pitchFamily="34" charset="0"/>
                <a:cs typeface="Calibri" panose="020F0502020204030204" pitchFamily="34" charset="0"/>
              </a:rPr>
              <a:t>: USD 200-297 por kg (</a:t>
            </a:r>
            <a:r>
              <a:rPr lang="es-ES" sz="2600" b="0" i="0" u="none" baseline="0" dirty="0" err="1">
                <a:solidFill>
                  <a:schemeClr val="bg2">
                    <a:lumMod val="20000"/>
                    <a:lumOff val="80000"/>
                  </a:schemeClr>
                </a:solidFill>
                <a:latin typeface="Quattrocento Sans" panose="020B0502050000020003" pitchFamily="34" charset="0"/>
                <a:cs typeface="Calibri" panose="020F0502020204030204" pitchFamily="34" charset="0"/>
              </a:rPr>
              <a:t>Zhou</a:t>
            </a:r>
            <a:r>
              <a:rPr lang="es-ES" sz="2600" b="0" i="0" u="none" baseline="0" dirty="0">
                <a:solidFill>
                  <a:schemeClr val="bg2">
                    <a:lumMod val="20000"/>
                    <a:lumOff val="80000"/>
                  </a:schemeClr>
                </a:solidFill>
                <a:latin typeface="Quattrocento Sans" panose="020B0502050000020003" pitchFamily="34" charset="0"/>
                <a:cs typeface="Calibri" panose="020F0502020204030204" pitchFamily="34" charset="0"/>
              </a:rPr>
              <a:t> </a:t>
            </a:r>
            <a:r>
              <a:rPr lang="es-ES" sz="2600" b="0" i="1" u="none" baseline="0" dirty="0">
                <a:solidFill>
                  <a:schemeClr val="bg2">
                    <a:lumMod val="20000"/>
                    <a:lumOff val="80000"/>
                  </a:schemeClr>
                </a:solidFill>
                <a:latin typeface="Quattrocento Sans" panose="020B0502050000020003" pitchFamily="34" charset="0"/>
                <a:cs typeface="Calibri" panose="020F0502020204030204" pitchFamily="34" charset="0"/>
              </a:rPr>
              <a:t>et al.</a:t>
            </a:r>
            <a:r>
              <a:rPr lang="es-ES" sz="2600" b="0" i="0" u="none" baseline="0" dirty="0">
                <a:solidFill>
                  <a:schemeClr val="bg2">
                    <a:lumMod val="20000"/>
                    <a:lumOff val="80000"/>
                  </a:schemeClr>
                </a:solidFill>
                <a:latin typeface="Quattrocento Sans" panose="020B0502050000020003" pitchFamily="34" charset="0"/>
                <a:cs typeface="Calibri" panose="020F0502020204030204" pitchFamily="34" charset="0"/>
              </a:rPr>
              <a:t>, 2014; </a:t>
            </a:r>
            <a:r>
              <a:rPr lang="es-ES" sz="2600" b="0" i="0" u="none" baseline="0" dirty="0" err="1">
                <a:solidFill>
                  <a:schemeClr val="bg2">
                    <a:lumMod val="20000"/>
                    <a:lumOff val="80000"/>
                  </a:schemeClr>
                </a:solidFill>
                <a:latin typeface="Quattrocento Sans" panose="020B0502050000020003" pitchFamily="34" charset="0"/>
                <a:cs typeface="Calibri" panose="020F0502020204030204" pitchFamily="34" charset="0"/>
              </a:rPr>
              <a:t>Challender</a:t>
            </a:r>
            <a:r>
              <a:rPr lang="es-ES" sz="2600" b="0" i="0" u="none" baseline="0" dirty="0">
                <a:solidFill>
                  <a:schemeClr val="bg2">
                    <a:lumMod val="20000"/>
                    <a:lumOff val="80000"/>
                  </a:schemeClr>
                </a:solidFill>
                <a:latin typeface="Quattrocento Sans" panose="020B0502050000020003" pitchFamily="34" charset="0"/>
                <a:cs typeface="Calibri" panose="020F0502020204030204" pitchFamily="34" charset="0"/>
              </a:rPr>
              <a:t> </a:t>
            </a:r>
            <a:r>
              <a:rPr lang="es-ES" sz="2600" b="0" i="1" u="none" baseline="0" dirty="0">
                <a:solidFill>
                  <a:schemeClr val="bg2">
                    <a:lumMod val="20000"/>
                    <a:lumOff val="80000"/>
                  </a:schemeClr>
                </a:solidFill>
                <a:latin typeface="Quattrocento Sans" panose="020B0502050000020003" pitchFamily="34" charset="0"/>
                <a:cs typeface="Calibri" panose="020F0502020204030204" pitchFamily="34" charset="0"/>
              </a:rPr>
              <a:t>et al.</a:t>
            </a:r>
            <a:r>
              <a:rPr lang="es-ES" sz="2600" b="0" i="0" u="none" baseline="0" dirty="0">
                <a:solidFill>
                  <a:schemeClr val="bg2">
                    <a:lumMod val="20000"/>
                    <a:lumOff val="80000"/>
                  </a:schemeClr>
                </a:solidFill>
                <a:latin typeface="Quattrocento Sans" panose="020B0502050000020003" pitchFamily="34" charset="0"/>
                <a:cs typeface="Calibri" panose="020F0502020204030204" pitchFamily="34" charset="0"/>
              </a:rPr>
              <a:t>, 2015)</a:t>
            </a:r>
          </a:p>
          <a:p>
            <a:pPr marL="342900" indent="-342900" algn="l" rtl="0">
              <a:buClr>
                <a:srgbClr val="F8F8F8"/>
              </a:buClr>
              <a:buFont typeface="Arial" panose="020B0604020202020204" pitchFamily="34" charset="0"/>
              <a:buChar char="•"/>
            </a:pPr>
            <a:endParaRPr lang="es-ES" sz="2600" dirty="0">
              <a:solidFill>
                <a:schemeClr val="bg2">
                  <a:lumMod val="20000"/>
                  <a:lumOff val="80000"/>
                </a:schemeClr>
              </a:solidFill>
              <a:latin typeface="Quattrocento Sans" panose="020B0502050000020003" pitchFamily="34" charset="0"/>
              <a:cs typeface="Calibri" panose="020F0502020204030204" pitchFamily="34" charset="0"/>
            </a:endParaRPr>
          </a:p>
          <a:p>
            <a:pPr marL="342900" indent="-342900" algn="l" rtl="0">
              <a:buClr>
                <a:srgbClr val="F8F8F8"/>
              </a:buClr>
              <a:buFont typeface="Arial" panose="020B0604020202020204" pitchFamily="34" charset="0"/>
              <a:buChar char="•"/>
            </a:pPr>
            <a:r>
              <a:rPr lang="es-ES" sz="2600" b="0" i="0" u="none" baseline="0" dirty="0">
                <a:solidFill>
                  <a:srgbClr val="FFC000"/>
                </a:solidFill>
                <a:latin typeface="Quattrocento Sans" panose="020B0502050000020003" pitchFamily="34" charset="0"/>
                <a:cs typeface="Calibri" panose="020F0502020204030204" pitchFamily="34" charset="0"/>
              </a:rPr>
              <a:t>Escamas</a:t>
            </a:r>
            <a:r>
              <a:rPr lang="es-ES" sz="2600" b="0" i="0" u="none" baseline="0" dirty="0">
                <a:solidFill>
                  <a:schemeClr val="bg2">
                    <a:lumMod val="20000"/>
                    <a:lumOff val="80000"/>
                  </a:schemeClr>
                </a:solidFill>
                <a:latin typeface="Quattrocento Sans" panose="020B0502050000020003" pitchFamily="34" charset="0"/>
                <a:cs typeface="Calibri" panose="020F0502020204030204" pitchFamily="34" charset="0"/>
              </a:rPr>
              <a:t>: USD 600-769 por kg (</a:t>
            </a:r>
            <a:r>
              <a:rPr lang="es-ES" sz="2600" b="0" i="0" u="none" baseline="0" dirty="0" err="1">
                <a:solidFill>
                  <a:schemeClr val="bg2">
                    <a:lumMod val="20000"/>
                    <a:lumOff val="80000"/>
                  </a:schemeClr>
                </a:solidFill>
                <a:latin typeface="Quattrocento Sans" panose="020B0502050000020003" pitchFamily="34" charset="0"/>
                <a:cs typeface="Calibri" panose="020F0502020204030204" pitchFamily="34" charset="0"/>
              </a:rPr>
              <a:t>Zhou</a:t>
            </a:r>
            <a:r>
              <a:rPr lang="es-ES" sz="2600" b="0" i="0" u="none" baseline="0" dirty="0">
                <a:solidFill>
                  <a:schemeClr val="bg2">
                    <a:lumMod val="20000"/>
                    <a:lumOff val="80000"/>
                  </a:schemeClr>
                </a:solidFill>
                <a:latin typeface="Quattrocento Sans" panose="020B0502050000020003" pitchFamily="34" charset="0"/>
                <a:cs typeface="Calibri" panose="020F0502020204030204" pitchFamily="34" charset="0"/>
              </a:rPr>
              <a:t> </a:t>
            </a:r>
            <a:r>
              <a:rPr lang="es-ES" sz="2600" b="0" i="1" u="none" baseline="0" dirty="0">
                <a:solidFill>
                  <a:schemeClr val="bg2">
                    <a:lumMod val="20000"/>
                    <a:lumOff val="80000"/>
                  </a:schemeClr>
                </a:solidFill>
                <a:latin typeface="Quattrocento Sans" panose="020B0502050000020003" pitchFamily="34" charset="0"/>
                <a:cs typeface="Calibri" panose="020F0502020204030204" pitchFamily="34" charset="0"/>
              </a:rPr>
              <a:t>et al.</a:t>
            </a:r>
            <a:r>
              <a:rPr lang="es-ES" sz="2600" b="0" i="0" u="none" baseline="0" dirty="0">
                <a:solidFill>
                  <a:schemeClr val="bg2">
                    <a:lumMod val="20000"/>
                    <a:lumOff val="80000"/>
                  </a:schemeClr>
                </a:solidFill>
                <a:latin typeface="Quattrocento Sans" panose="020B0502050000020003" pitchFamily="34" charset="0"/>
                <a:cs typeface="Calibri" panose="020F0502020204030204" pitchFamily="34" charset="0"/>
              </a:rPr>
              <a:t>, 2014; </a:t>
            </a:r>
            <a:r>
              <a:rPr lang="es-ES" sz="2600" b="0" i="0" u="none" baseline="0" dirty="0" err="1">
                <a:solidFill>
                  <a:schemeClr val="bg2">
                    <a:lumMod val="20000"/>
                    <a:lumOff val="80000"/>
                  </a:schemeClr>
                </a:solidFill>
                <a:latin typeface="Quattrocento Sans" panose="020B0502050000020003" pitchFamily="34" charset="0"/>
                <a:cs typeface="Calibri" panose="020F0502020204030204" pitchFamily="34" charset="0"/>
              </a:rPr>
              <a:t>Challender</a:t>
            </a:r>
            <a:r>
              <a:rPr lang="es-ES" sz="2600" b="0" i="0" u="none" baseline="0" dirty="0">
                <a:solidFill>
                  <a:schemeClr val="bg2">
                    <a:lumMod val="20000"/>
                    <a:lumOff val="80000"/>
                  </a:schemeClr>
                </a:solidFill>
                <a:latin typeface="Quattrocento Sans" panose="020B0502050000020003" pitchFamily="34" charset="0"/>
                <a:cs typeface="Calibri" panose="020F0502020204030204" pitchFamily="34" charset="0"/>
              </a:rPr>
              <a:t> </a:t>
            </a:r>
            <a:r>
              <a:rPr lang="es-ES" sz="2600" b="0" i="1" u="none" baseline="0" dirty="0">
                <a:solidFill>
                  <a:schemeClr val="bg2">
                    <a:lumMod val="20000"/>
                    <a:lumOff val="80000"/>
                  </a:schemeClr>
                </a:solidFill>
                <a:latin typeface="Quattrocento Sans" panose="020B0502050000020003" pitchFamily="34" charset="0"/>
                <a:cs typeface="Calibri" panose="020F0502020204030204" pitchFamily="34" charset="0"/>
              </a:rPr>
              <a:t>et al.</a:t>
            </a:r>
            <a:r>
              <a:rPr lang="es-ES" sz="2600" b="0" i="0" u="none" baseline="0" dirty="0">
                <a:solidFill>
                  <a:schemeClr val="bg2">
                    <a:lumMod val="20000"/>
                    <a:lumOff val="80000"/>
                  </a:schemeClr>
                </a:solidFill>
                <a:latin typeface="Quattrocento Sans" panose="020B0502050000020003" pitchFamily="34" charset="0"/>
                <a:cs typeface="Calibri" panose="020F0502020204030204" pitchFamily="34" charset="0"/>
              </a:rPr>
              <a:t>, 2015)</a:t>
            </a:r>
          </a:p>
          <a:p>
            <a:pPr marL="342900" lvl="3" indent="-342900" algn="l" rtl="0">
              <a:buClr>
                <a:srgbClr val="F8F8F8"/>
              </a:buClr>
              <a:buFont typeface="Arial" panose="020B0604020202020204" pitchFamily="34" charset="0"/>
              <a:buChar char="•"/>
            </a:pPr>
            <a:r>
              <a:rPr lang="es-ES" sz="2600" b="0" i="0" u="none" baseline="0" dirty="0">
                <a:solidFill>
                  <a:schemeClr val="bg2">
                    <a:lumMod val="20000"/>
                    <a:lumOff val="80000"/>
                  </a:schemeClr>
                </a:solidFill>
                <a:latin typeface="Quattrocento Sans" panose="020B0502050000020003" pitchFamily="34" charset="0"/>
                <a:cs typeface="Calibri" panose="020F0502020204030204" pitchFamily="34" charset="0"/>
              </a:rPr>
              <a:t>En los procesamientos penales celebrados en China continental en 2020, los tribunales han establecido el valor de las escamas confiscadas entre 5300 y 900 yuanes por kilo, según la provincia. </a:t>
            </a:r>
          </a:p>
          <a:p>
            <a:pPr marL="342900" lvl="2" indent="-342900" algn="l" rtl="0">
              <a:buClr>
                <a:srgbClr val="F8F8F8"/>
              </a:buClr>
              <a:buFont typeface="Arial" panose="020B0604020202020204" pitchFamily="34" charset="0"/>
              <a:buChar char="•"/>
            </a:pPr>
            <a:r>
              <a:rPr lang="es-ES" sz="2600" b="0" i="0" u="none" baseline="0" dirty="0">
                <a:solidFill>
                  <a:schemeClr val="bg2">
                    <a:lumMod val="20000"/>
                    <a:lumOff val="80000"/>
                  </a:schemeClr>
                </a:solidFill>
                <a:latin typeface="Quattrocento Sans" panose="020B0502050000020003" pitchFamily="34" charset="0"/>
                <a:cs typeface="Calibri" panose="020F0502020204030204" pitchFamily="34" charset="0"/>
              </a:rPr>
              <a:t>El precio de las escamas de pangolín procesadas, un remedio tradicional chino, oscila entre 7000 y 14 000 yuanes por kilo en China continental. </a:t>
            </a:r>
          </a:p>
          <a:p>
            <a:pPr marL="342900" lvl="2" indent="-342900" algn="l" rtl="0">
              <a:buClr>
                <a:srgbClr val="F8F8F8"/>
              </a:buClr>
              <a:buFont typeface="Arial" panose="020B0604020202020204" pitchFamily="34" charset="0"/>
              <a:buChar char="•"/>
            </a:pPr>
            <a:endParaRPr lang="es-ES" sz="2600" dirty="0">
              <a:solidFill>
                <a:schemeClr val="bg2">
                  <a:lumMod val="20000"/>
                  <a:lumOff val="80000"/>
                </a:schemeClr>
              </a:solidFill>
              <a:latin typeface="Quattrocento Sans" panose="020B0502050000020003" pitchFamily="34" charset="0"/>
              <a:cs typeface="Calibri" panose="020F0502020204030204" pitchFamily="34" charset="0"/>
            </a:endParaRPr>
          </a:p>
          <a:p>
            <a:pPr marL="342900" lvl="2" indent="-342900" algn="l" rtl="0">
              <a:buClr>
                <a:srgbClr val="F8F8F8"/>
              </a:buClr>
              <a:buFont typeface="Arial" panose="020B0604020202020204" pitchFamily="34" charset="0"/>
              <a:buChar char="•"/>
            </a:pPr>
            <a:r>
              <a:rPr lang="es-ES" sz="2600" b="0" i="0" u="none" baseline="0" dirty="0">
                <a:solidFill>
                  <a:schemeClr val="bg2">
                    <a:lumMod val="20000"/>
                    <a:lumOff val="80000"/>
                  </a:schemeClr>
                </a:solidFill>
                <a:latin typeface="Quattrocento Sans" panose="020B0502050000020003" pitchFamily="34" charset="0"/>
                <a:cs typeface="Calibri" panose="020F0502020204030204" pitchFamily="34" charset="0"/>
              </a:rPr>
              <a:t>Las escamas de distintas especies de pangolín suelen mezclarse durante su contrabando, por lo que los documentos de remesa suelen ser falsos o inexactos.</a:t>
            </a:r>
          </a:p>
          <a:p>
            <a:pPr marL="342900" indent="-342900" algn="l" rtl="0">
              <a:buClr>
                <a:srgbClr val="F8F8F8"/>
              </a:buClr>
              <a:buFont typeface="Arial" panose="020B0604020202020204" pitchFamily="34" charset="0"/>
              <a:buChar char="•"/>
            </a:pPr>
            <a:r>
              <a:rPr lang="es-ES" sz="2600" b="0" i="0" u="none" baseline="0" dirty="0">
                <a:solidFill>
                  <a:srgbClr val="FFC000"/>
                </a:solidFill>
                <a:latin typeface="Quattrocento Sans" panose="020B0502050000020003" pitchFamily="34" charset="0"/>
                <a:cs typeface="Calibri" panose="020F0502020204030204" pitchFamily="34" charset="0"/>
              </a:rPr>
              <a:t>Las especies asiáticas de pangolines se mezclan a menudo con especies africanas, lo que constituye una prueba de la delincuencia organizada.</a:t>
            </a:r>
          </a:p>
        </p:txBody>
      </p:sp>
      <p:sp>
        <p:nvSpPr>
          <p:cNvPr id="4" name="Title 3">
            <a:extLst>
              <a:ext uri="{FF2B5EF4-FFF2-40B4-BE49-F238E27FC236}">
                <a16:creationId xmlns:a16="http://schemas.microsoft.com/office/drawing/2014/main" id="{BA11EF27-BB44-A8DD-CD62-0264AB54537E}"/>
              </a:ext>
            </a:extLst>
          </p:cNvPr>
          <p:cNvSpPr>
            <a:spLocks noGrp="1"/>
          </p:cNvSpPr>
          <p:nvPr>
            <p:ph type="title"/>
          </p:nvPr>
        </p:nvSpPr>
        <p:spPr>
          <a:xfrm>
            <a:off x="1071563" y="281715"/>
            <a:ext cx="15773400" cy="1016419"/>
          </a:xfrm>
        </p:spPr>
        <p:txBody>
          <a:bodyPr>
            <a:noAutofit/>
          </a:bodyPr>
          <a:lstStyle/>
          <a:p>
            <a:pPr rtl="0"/>
            <a:r>
              <a:rPr lang="es" b="1" i="0" u="none" baseline="0" dirty="0">
                <a:solidFill>
                  <a:schemeClr val="tx1"/>
                </a:solidFill>
                <a:latin typeface="Quattrocento Sans" panose="020B0502050000020003" pitchFamily="34" charset="0"/>
                <a:ea typeface="Quattrocento Sans" panose="020B0502050000020003" pitchFamily="34" charset="0"/>
                <a:cs typeface="Quattrocento Sans" panose="020B0502050000020003" pitchFamily="34" charset="0"/>
              </a:rPr>
              <a:t>PANGOLÍN MALAYO: </a:t>
            </a:r>
            <a:r>
              <a:rPr lang="es" b="1" i="0" u="none" baseline="0" dirty="0">
                <a:solidFill>
                  <a:schemeClr val="tx1"/>
                </a:solidFill>
                <a:latin typeface="Quattrocento Sans" panose="020B0502050000020003" pitchFamily="34" charset="0"/>
                <a:cs typeface="Calibri" panose="020F0502020204030204" pitchFamily="34" charset="0"/>
              </a:rPr>
              <a:t>precios de venta minorista en China</a:t>
            </a:r>
            <a:br>
              <a:rPr lang="es" b="1" dirty="0">
                <a:solidFill>
                  <a:schemeClr val="tx1"/>
                </a:solidFill>
                <a:latin typeface="Quattrocento Sans" panose="020B0502050000020003" pitchFamily="34" charset="0"/>
                <a:cs typeface="Calibri" panose="020F0502020204030204" pitchFamily="34" charset="0"/>
              </a:rPr>
            </a:br>
            <a:endParaRPr lang="es" dirty="0">
              <a:solidFill>
                <a:schemeClr val="tx1"/>
              </a:solidFill>
            </a:endParaRPr>
          </a:p>
        </p:txBody>
      </p:sp>
      <p:pic>
        <p:nvPicPr>
          <p:cNvPr id="3076" name="Picture 4" descr="C:\Users\VivienGary\Desktop\Pangolins_cust and excise_HKGovt_kwai chung container 4400kg 22jul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7888" y="2064270"/>
            <a:ext cx="6226811" cy="36093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Kfbg01\fau\Temporary Staff folders\Yorkie\Pangolin\AFCD confiscation 03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8202" y="5346218"/>
            <a:ext cx="5826761" cy="390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19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56384686"/>
              </p:ext>
            </p:extLst>
          </p:nvPr>
        </p:nvGraphicFramePr>
        <p:xfrm>
          <a:off x="9150741" y="1901559"/>
          <a:ext cx="7980144" cy="7750722"/>
        </p:xfrm>
        <a:graphic>
          <a:graphicData uri="http://schemas.openxmlformats.org/drawingml/2006/table">
            <a:tbl>
              <a:tblPr/>
              <a:tblGrid>
                <a:gridCol w="2255520">
                  <a:extLst>
                    <a:ext uri="{9D8B030D-6E8A-4147-A177-3AD203B41FA5}">
                      <a16:colId xmlns:a16="http://schemas.microsoft.com/office/drawing/2014/main" val="20000"/>
                    </a:ext>
                  </a:extLst>
                </a:gridCol>
                <a:gridCol w="2072640">
                  <a:extLst>
                    <a:ext uri="{9D8B030D-6E8A-4147-A177-3AD203B41FA5}">
                      <a16:colId xmlns:a16="http://schemas.microsoft.com/office/drawing/2014/main" val="20001"/>
                    </a:ext>
                  </a:extLst>
                </a:gridCol>
                <a:gridCol w="3651984">
                  <a:extLst>
                    <a:ext uri="{9D8B030D-6E8A-4147-A177-3AD203B41FA5}">
                      <a16:colId xmlns:a16="http://schemas.microsoft.com/office/drawing/2014/main" val="20002"/>
                    </a:ext>
                  </a:extLst>
                </a:gridCol>
              </a:tblGrid>
              <a:tr h="1412478">
                <a:tc gridSpan="2">
                  <a:txBody>
                    <a:bodyPr/>
                    <a:lstStyle/>
                    <a:p>
                      <a:pPr algn="l" rtl="0" fontAlgn="t">
                        <a:spcBef>
                          <a:spcPts val="0"/>
                        </a:spcBef>
                        <a:spcAft>
                          <a:spcPts val="0"/>
                        </a:spcAft>
                      </a:pPr>
                      <a:r>
                        <a:rPr lang="es-ES" sz="3100" b="1" i="0" u="none" strike="noStrike" baseline="0" noProof="0">
                          <a:solidFill>
                            <a:srgbClr val="FFC000"/>
                          </a:solidFill>
                          <a:effectLst/>
                          <a:latin typeface="Quattrocento Sans" panose="020B0502050000020003" pitchFamily="34" charset="0"/>
                          <a:ea typeface="Quattrocento Sans" panose="020B0502050000020003" pitchFamily="34" charset="0"/>
                          <a:cs typeface="Quattrocento Sans" panose="020B0502050000020003" pitchFamily="34" charset="0"/>
                        </a:rPr>
                        <a:t>Categoría de la Lista Roja de la UICN</a:t>
                      </a:r>
                      <a:r>
                        <a:rPr lang="es-ES" sz="3100" b="1" i="0" u="none" strike="noStrike" baseline="0" noProof="0">
                          <a:solidFill>
                            <a:schemeClr val="bg2">
                              <a:lumMod val="20000"/>
                              <a:lumOff val="80000"/>
                            </a:schemeClr>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s-ES" sz="3100" b="0" i="0" u="none" strike="noStrike" baseline="0" noProof="0">
                          <a:solidFill>
                            <a:schemeClr val="bg2">
                              <a:lumMod val="20000"/>
                              <a:lumOff val="80000"/>
                            </a:schemeClr>
                          </a:solidFill>
                          <a:effectLst/>
                          <a:latin typeface="Quattrocento Sans" panose="020B0502050000020003" pitchFamily="34" charset="0"/>
                          <a:cs typeface="Calibri" panose="020F0502020204030204" pitchFamily="34" charset="0"/>
                        </a:rPr>
                        <a:t>En peligro crítico</a:t>
                      </a:r>
                      <a:endParaRPr lang="es-ES" sz="3100" noProof="0">
                        <a:solidFill>
                          <a:schemeClr val="bg2">
                            <a:lumMod val="20000"/>
                            <a:lumOff val="80000"/>
                          </a:schemeClr>
                        </a:solidFill>
                        <a:effectLst/>
                        <a:latin typeface="Quattrocento Sans" panose="020B0502050000020003" pitchFamily="34" charset="0"/>
                        <a:cs typeface="Calibri" panose="020F0502020204030204" pitchFamily="34" charset="0"/>
                      </a:endParaRPr>
                    </a:p>
                  </a:txBody>
                  <a:tcPr marL="47921" marR="47921" marT="31947" marB="319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dirty="0"/>
                    </a:p>
                  </a:txBody>
                  <a:tcPr marL="47921" marR="47921" marT="31947" marB="31947">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spcBef>
                          <a:spcPts val="0"/>
                        </a:spcBef>
                        <a:spcAft>
                          <a:spcPts val="0"/>
                        </a:spcAft>
                      </a:pPr>
                      <a:r>
                        <a:rPr lang="es-ES" sz="3200" b="1" i="0" u="none" strike="noStrike" baseline="0" noProof="0">
                          <a:solidFill>
                            <a:srgbClr val="FFC000"/>
                          </a:solidFill>
                          <a:effectLst/>
                          <a:latin typeface="Quattrocento Sans" panose="020B0502050000020003" pitchFamily="34" charset="0"/>
                          <a:ea typeface="Quattrocento Sans" panose="020B0502050000020003" pitchFamily="34" charset="0"/>
                          <a:cs typeface="Quattrocento Sans" panose="020B0502050000020003" pitchFamily="34" charset="0"/>
                        </a:rPr>
                        <a:t>Apéndice CITES: </a:t>
                      </a:r>
                      <a:r>
                        <a:rPr lang="es-ES" sz="3200" b="1" i="0" u="none" strike="noStrike" baseline="0" noProof="0">
                          <a:solidFill>
                            <a:schemeClr val="bg2">
                              <a:lumMod val="20000"/>
                              <a:lumOff val="80000"/>
                            </a:schemeClr>
                          </a:solidFill>
                          <a:effectLst/>
                          <a:latin typeface="Quattrocento Sans" panose="020B0502050000020003" pitchFamily="34" charset="0"/>
                          <a:ea typeface="Quattrocento Sans" panose="020B0502050000020003" pitchFamily="34" charset="0"/>
                          <a:cs typeface="Quattrocento Sans" panose="020B0502050000020003" pitchFamily="34" charset="0"/>
                        </a:rPr>
                        <a:t>I</a:t>
                      </a:r>
                    </a:p>
                  </a:txBody>
                  <a:tcPr marL="47921" marR="47921" marT="31947" marB="319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123202">
                <a:tc>
                  <a:txBody>
                    <a:bodyPr/>
                    <a:lstStyle/>
                    <a:p>
                      <a:pPr algn="l" rtl="0" fontAlgn="t">
                        <a:spcBef>
                          <a:spcPts val="0"/>
                        </a:spcBef>
                        <a:spcAft>
                          <a:spcPts val="0"/>
                        </a:spcAft>
                      </a:pPr>
                      <a:r>
                        <a:rPr lang="es-ES" sz="3100" b="1" i="0" u="none" strike="noStrike" baseline="0" noProof="0">
                          <a:solidFill>
                            <a:srgbClr val="FFC000"/>
                          </a:solidFill>
                          <a:effectLst/>
                          <a:latin typeface="Quattrocento Sans" panose="020B0502050000020003" pitchFamily="34" charset="0"/>
                          <a:ea typeface="Quattrocento Sans" panose="020B0502050000020003" pitchFamily="34" charset="0"/>
                          <a:cs typeface="Quattrocento Sans" panose="020B0502050000020003" pitchFamily="34" charset="0"/>
                        </a:rPr>
                        <a:t>País de origen</a:t>
                      </a:r>
                      <a:endParaRPr lang="es-ES" sz="3100" noProof="0">
                        <a:solidFill>
                          <a:srgbClr val="FFC000"/>
                        </a:solidFill>
                        <a:effectLst/>
                        <a:latin typeface="Quattrocento Sans" panose="020B0502050000020003" pitchFamily="34" charset="0"/>
                      </a:endParaRPr>
                    </a:p>
                    <a:p>
                      <a:pPr algn="l" rtl="0" fontAlgn="t">
                        <a:spcBef>
                          <a:spcPts val="0"/>
                        </a:spcBef>
                        <a:spcAft>
                          <a:spcPts val="0"/>
                        </a:spcAft>
                      </a:pPr>
                      <a:r>
                        <a:rPr lang="es-ES" sz="3100" b="1" i="0" u="none" strike="noStrike" baseline="0" noProof="0">
                          <a:solidFill>
                            <a:srgbClr val="FFC000"/>
                          </a:solidFill>
                          <a:effectLst/>
                          <a:latin typeface="Quattrocento Sans" panose="020B0502050000020003" pitchFamily="34" charset="0"/>
                          <a:ea typeface="Quattrocento Sans" panose="020B0502050000020003" pitchFamily="34" charset="0"/>
                          <a:cs typeface="Quattrocento Sans" panose="020B0502050000020003" pitchFamily="34" charset="0"/>
                        </a:rPr>
                        <a:t>(área de distribución natural)</a:t>
                      </a:r>
                      <a:endParaRPr lang="es-ES" sz="3100" noProof="0">
                        <a:solidFill>
                          <a:srgbClr val="FFC000"/>
                        </a:solidFill>
                        <a:effectLst/>
                        <a:latin typeface="Quattrocento Sans" panose="020B0502050000020003" pitchFamily="34" charset="0"/>
                      </a:endParaRPr>
                    </a:p>
                  </a:txBody>
                  <a:tcPr marL="47921" marR="47921" marT="31947" marB="319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rtl="0" fontAlgn="t">
                        <a:spcBef>
                          <a:spcPts val="0"/>
                        </a:spcBef>
                        <a:spcAft>
                          <a:spcPts val="0"/>
                        </a:spcAft>
                      </a:pPr>
                      <a:r>
                        <a:rPr lang="es-ES" sz="31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Brunéi, Camboya, Indonesia, Laos, Malasia, Birmania, Singapur, Tailandia, Vietnam</a:t>
                      </a:r>
                      <a:endParaRPr lang="es-ES" sz="3100" noProof="0" dirty="0">
                        <a:solidFill>
                          <a:schemeClr val="bg2">
                            <a:lumMod val="20000"/>
                            <a:lumOff val="80000"/>
                          </a:schemeClr>
                        </a:solidFill>
                        <a:effectLst/>
                        <a:latin typeface="Quattrocento Sans" panose="020B0502050000020003" pitchFamily="34" charset="0"/>
                        <a:cs typeface="Calibri" panose="020F0502020204030204" pitchFamily="34" charset="0"/>
                      </a:endParaRPr>
                    </a:p>
                  </a:txBody>
                  <a:tcPr marL="47921" marR="47921" marT="31947" marB="319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
                    </a:p>
                  </a:txBody>
                  <a:tcPr/>
                </a:tc>
                <a:extLst>
                  <a:ext uri="{0D108BD9-81ED-4DB2-BD59-A6C34878D82A}">
                    <a16:rowId xmlns:a16="http://schemas.microsoft.com/office/drawing/2014/main" val="10001"/>
                  </a:ext>
                </a:extLst>
              </a:tr>
              <a:tr h="3171800">
                <a:tc>
                  <a:txBody>
                    <a:bodyPr/>
                    <a:lstStyle/>
                    <a:p>
                      <a:pPr algn="l" rtl="0" fontAlgn="t">
                        <a:spcBef>
                          <a:spcPts val="0"/>
                        </a:spcBef>
                        <a:spcAft>
                          <a:spcPts val="0"/>
                        </a:spcAft>
                      </a:pPr>
                      <a:r>
                        <a:rPr lang="es-ES" sz="3100" b="1" i="0" u="none" strike="noStrike" baseline="0" noProof="0">
                          <a:solidFill>
                            <a:srgbClr val="FFC000"/>
                          </a:solidFill>
                          <a:effectLst/>
                          <a:latin typeface="Quattrocento Sans" panose="020B0502050000020003" pitchFamily="34" charset="0"/>
                          <a:ea typeface="Quattrocento Sans" panose="020B0502050000020003" pitchFamily="34" charset="0"/>
                          <a:cs typeface="Quattrocento Sans" panose="020B0502050000020003" pitchFamily="34" charset="0"/>
                        </a:rPr>
                        <a:t>Principales amenazas</a:t>
                      </a:r>
                      <a:endParaRPr lang="es-ES" sz="3100" noProof="0">
                        <a:solidFill>
                          <a:srgbClr val="FFC000"/>
                        </a:solidFill>
                        <a:effectLst/>
                        <a:latin typeface="Quattrocento Sans" panose="020B0502050000020003" pitchFamily="34" charset="0"/>
                      </a:endParaRPr>
                    </a:p>
                  </a:txBody>
                  <a:tcPr marL="47921" marR="47921" marT="31947" marB="319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rtl="0" fontAlgn="t">
                        <a:spcBef>
                          <a:spcPts val="0"/>
                        </a:spcBef>
                        <a:spcAft>
                          <a:spcPts val="0"/>
                        </a:spcAft>
                      </a:pPr>
                      <a:r>
                        <a:rPr lang="es-ES" sz="3100" b="0" i="0" u="none" strike="noStrike" baseline="0" noProof="0" dirty="0">
                          <a:solidFill>
                            <a:schemeClr val="bg2">
                              <a:lumMod val="20000"/>
                              <a:lumOff val="80000"/>
                            </a:schemeClr>
                          </a:solidFill>
                          <a:effectLst/>
                          <a:latin typeface="Quattrocento Sans" panose="020B0502050000020003" pitchFamily="34" charset="0"/>
                          <a:cs typeface="Calibri" panose="020F0502020204030204" pitchFamily="34" charset="0"/>
                        </a:rPr>
                        <a:t>Las principales amenazas para esta especie son la caza y la caza furtiva, tanto selectiva como no selectiva, para su comercio local e internacional, que ahora está impulsado en gran medida por la demanda del mercado en China y Vietnam. </a:t>
                      </a:r>
                    </a:p>
                  </a:txBody>
                  <a:tcPr marL="47921" marR="47921" marT="31947" marB="319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
                    </a:p>
                  </a:txBody>
                  <a:tcPr/>
                </a:tc>
                <a:extLst>
                  <a:ext uri="{0D108BD9-81ED-4DB2-BD59-A6C34878D82A}">
                    <a16:rowId xmlns:a16="http://schemas.microsoft.com/office/drawing/2014/main" val="10002"/>
                  </a:ext>
                </a:extLst>
              </a:tr>
            </a:tbl>
          </a:graphicData>
        </a:graphic>
      </p:graphicFrame>
      <p:sp>
        <p:nvSpPr>
          <p:cNvPr id="7" name="TextBox 6">
            <a:extLst>
              <a:ext uri="{FF2B5EF4-FFF2-40B4-BE49-F238E27FC236}">
                <a16:creationId xmlns:a16="http://schemas.microsoft.com/office/drawing/2014/main" id="{284AB56C-CFC1-55BD-95D1-806820D75F83}"/>
              </a:ext>
            </a:extLst>
          </p:cNvPr>
          <p:cNvSpPr txBox="1"/>
          <p:nvPr/>
        </p:nvSpPr>
        <p:spPr>
          <a:xfrm>
            <a:off x="5613185" y="510314"/>
            <a:ext cx="7527628" cy="1015663"/>
          </a:xfrm>
          <a:prstGeom prst="rect">
            <a:avLst/>
          </a:prstGeom>
          <a:noFill/>
        </p:spPr>
        <p:txBody>
          <a:bodyPr wrap="square" rtlCol="0">
            <a:spAutoFit/>
          </a:bodyPr>
          <a:lstStyle/>
          <a:p>
            <a:pPr algn="l" rtl="0"/>
            <a:r>
              <a:rPr lang="es" sz="6000" b="1" i="0" u="none" baseline="0" dirty="0">
                <a:solidFill>
                  <a:schemeClr val="tx1"/>
                </a:solidFill>
                <a:latin typeface="Quattrocento Sans" panose="020B0502050000020003" pitchFamily="34" charset="0"/>
                <a:ea typeface="Quattrocento Sans" panose="020B0502050000020003" pitchFamily="34" charset="0"/>
                <a:cs typeface="Quattrocento Sans" panose="020B0502050000020003" pitchFamily="34" charset="0"/>
              </a:rPr>
              <a:t>PANGOLÍN MALAYO</a:t>
            </a:r>
            <a:endParaRPr lang="es" sz="6000" b="1" dirty="0">
              <a:solidFill>
                <a:schemeClr val="tx1"/>
              </a:solidFill>
              <a:latin typeface="Quattrocento Sans" panose="020B0502050000020003" pitchFamily="34" charset="0"/>
            </a:endParaRPr>
          </a:p>
        </p:txBody>
      </p:sp>
      <p:pic>
        <p:nvPicPr>
          <p:cNvPr id="5122" name="Picture 2">
            <a:extLst>
              <a:ext uri="{FF2B5EF4-FFF2-40B4-BE49-F238E27FC236}">
                <a16:creationId xmlns:a16="http://schemas.microsoft.com/office/drawing/2014/main" id="{E1E30D97-ACD0-FB33-3BC2-43F0D391E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621" y="3406462"/>
            <a:ext cx="7447695" cy="3474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017222"/>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3F3F3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615</TotalTime>
  <Words>5335</Words>
  <Application>Microsoft Office PowerPoint</Application>
  <PresentationFormat>Custom</PresentationFormat>
  <Paragraphs>263</Paragraphs>
  <Slides>22</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Quattrocento Sans</vt:lpstr>
      <vt:lpstr>Office Theme</vt:lpstr>
      <vt:lpstr>Cómo usar el Informe sobre el Impacto en las Especies Víctimas (SVIS, por sus siglas en inglés) para combatir con eficacia los delitos contra la vida silvestre</vt:lpstr>
      <vt:lpstr>Sentencias disuasivas en Hong Kong: Los casos del agar</vt:lpstr>
      <vt:lpstr>Formación judicial</vt:lpstr>
      <vt:lpstr>Elaboración de Informes sobre el Impacto en las Especies Víctimas</vt:lpstr>
      <vt:lpstr>Contenido de los Informes sobre el Impacto en las Especies Víctimas</vt:lpstr>
      <vt:lpstr>Cómo introducir información de los Informes sobre el Impacto en las Especies Víctimas </vt:lpstr>
      <vt:lpstr>PowerPoint Presentation</vt:lpstr>
      <vt:lpstr>PANGOLÍN MALAYO: precios de venta minorista en China </vt:lpstr>
      <vt:lpstr>PowerPoint Presentation</vt:lpstr>
      <vt:lpstr>PowerPoint Presentation</vt:lpstr>
      <vt:lpstr>Casos recientes con pangolines  </vt:lpstr>
      <vt:lpstr>Otros comentarios de expertos y referencias  </vt:lpstr>
      <vt:lpstr>PowerPoint Presentation</vt:lpstr>
      <vt:lpstr>PowerPoint Presentation</vt:lpstr>
      <vt:lpstr>Cálao de casco (Rhinoplax vigil)</vt:lpstr>
      <vt:lpstr>PowerPoint Presentation</vt:lpstr>
      <vt:lpstr>Cálao de casco: principales repercusiones</vt:lpstr>
      <vt:lpstr>Casos recientes de cálao que usan el SVIS </vt:lpstr>
      <vt:lpstr>PowerPoint Presentation</vt:lpstr>
      <vt:lpstr>Casos de tortugas antes y después del SVIS</vt:lpstr>
      <vt:lpstr>Tribunal de Apelación de Hong Kong (2021)</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Legal Snares</dc:title>
  <dc:creator>Amanda</dc:creator>
  <cp:lastModifiedBy>Kartika Rana</cp:lastModifiedBy>
  <cp:revision>47</cp:revision>
  <dcterms:modified xsi:type="dcterms:W3CDTF">2024-10-29T08:33:30Z</dcterms:modified>
</cp:coreProperties>
</file>