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405" r:id="rId2"/>
    <p:sldId id="691" r:id="rId3"/>
    <p:sldId id="257" r:id="rId4"/>
    <p:sldId id="577" r:id="rId5"/>
    <p:sldId id="526" r:id="rId6"/>
    <p:sldId id="69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79" autoAdjust="0"/>
    <p:restoredTop sz="94660"/>
  </p:normalViewPr>
  <p:slideViewPr>
    <p:cSldViewPr snapToGrid="0">
      <p:cViewPr varScale="1">
        <p:scale>
          <a:sx n="62" d="100"/>
          <a:sy n="62" d="100"/>
        </p:scale>
        <p:origin x="78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81666D-6945-4B5F-8A43-5E3A3E6D5935}" type="datetimeFigureOut">
              <a:rPr lang="en-GB" smtClean="0"/>
              <a:t>15/09/2023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FAADC-8971-48B5-8A2F-879128E22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94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Productive and sustainable landscapes + Sustainable livelihoods and income generation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E5C44-916A-4C37-9410-5E8C24B8735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587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Akin to natural ecosystems.  Increasingly greater areas are needed for higher trophic levels (plot to regional levels)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E5C44-916A-4C37-9410-5E8C24B8735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599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 defined by IAASTD, MFA embraces environmental, social and economic impacts. Currently, we have numerous different named approaches to more sustainable agriculture which are primarily focussed on environmental benefits – although some recognize livelihood benefits. AF focus on income generation.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 overlap between AF and agroecology reflects the role we saw earlier of AF as applied agroecology +  marketable products.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E5C44-916A-4C37-9410-5E8C24B8735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563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the Yield gaps are closed crop production goes up by 300-500%, so less land is needed for staple food crops and greater opportunity for new perennial crops in systems that also capture GHG and provide wildlife habitat.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E5C44-916A-4C37-9410-5E8C24B8735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580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Numerous positive impacts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43044-DF01-4DB3-979C-432BBECF2B8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684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Many organizations (especially since COP26) are expanding tree planting for land restoration. At present, few recognize the potential to generate income using indigenous trees and their products.</a:t>
            </a:r>
          </a:p>
          <a:p>
            <a:endParaRPr lang="en-GB" dirty="0"/>
          </a:p>
          <a:p>
            <a:r>
              <a:rPr lang="en-GB" dirty="0"/>
              <a:t>Questions – Where to plant trees for resilience?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E5C44-916A-4C37-9410-5E8C24B8735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363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59779-2967-9627-CF7B-80F7C8AFE3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4E01DC-DD91-A017-40F4-723D67F7F2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C8AA4-8218-4E49-EAA6-3E4068EFD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DB00-E544-4480-BF55-792411DD345B}" type="datetimeFigureOut">
              <a:rPr lang="en-GB" smtClean="0"/>
              <a:t>15/09/2023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3421B-8338-341F-FF00-F1EA567DF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E8A8-4FA1-4102-7818-1BEDEB917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5EA27-4729-41AC-B466-9D600F69AD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179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79260-9B70-7A41-9DFE-63CFDD11B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61CDA7-DCC5-D4E3-4219-E8502DE1AC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9ED4B-BD3E-A3D5-1948-152439503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DB00-E544-4480-BF55-792411DD345B}" type="datetimeFigureOut">
              <a:rPr lang="en-GB" smtClean="0"/>
              <a:t>15/09/2023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E67B6-CFDF-C5C9-A11F-525B28639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546F3-A91E-F23F-D3D6-79898AE85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5EA27-4729-41AC-B466-9D600F69AD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369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7ADCCF-A767-3390-339F-CDFF1097E4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B850F-83DD-75DF-2C82-E75F4054CE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BB4D5-73A7-30D0-C73E-6FF01158D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DB00-E544-4480-BF55-792411DD345B}" type="datetimeFigureOut">
              <a:rPr lang="en-GB" smtClean="0"/>
              <a:t>15/09/2023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1E5CD-23DA-8C19-3513-DDB199595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6DA3E-6D9C-3E91-39FA-C50778353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5EA27-4729-41AC-B466-9D600F69AD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666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7F822-76B3-8661-5C14-0C1C479E5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8977D-873E-E779-5C21-B2871C6D4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A745C-9A9C-AEED-87E3-37913B2C7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DB00-E544-4480-BF55-792411DD345B}" type="datetimeFigureOut">
              <a:rPr lang="en-GB" smtClean="0"/>
              <a:t>15/09/2023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5D21B-5B11-C18D-CDE9-AE6AE730C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76C72-AF02-8790-CF3E-C8C17E4A3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5EA27-4729-41AC-B466-9D600F69AD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18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58364-FD52-24CD-4AC0-2E2F6B58E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53A2B-FB00-CF19-1AC0-9ABF4B343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1362E-A19D-D4DF-BD55-DC084E465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DB00-E544-4480-BF55-792411DD345B}" type="datetimeFigureOut">
              <a:rPr lang="en-GB" smtClean="0"/>
              <a:t>15/09/2023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41BA5-8F11-1BE8-8733-3A272FE3D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389DB-9DD7-34B0-8636-FC81C4F2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5EA27-4729-41AC-B466-9D600F69AD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676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F9BB-BF48-E65B-D43A-048A32A62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D9A4E-223E-6452-65EE-21842F776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700A4A-A98F-94FA-3752-13F56B95C8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7D1ABB-D393-65B8-2C82-CF538A2AD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DB00-E544-4480-BF55-792411DD345B}" type="datetimeFigureOut">
              <a:rPr lang="en-GB" smtClean="0"/>
              <a:t>15/09/2023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4F2877-8FF6-6FE7-F950-DC34F75AD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42C101-3C7E-0F3B-8C58-4AB430F4B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5EA27-4729-41AC-B466-9D600F69AD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172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20BD3-7826-2632-EC98-0C6C192C5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CF9D93-FA10-E98E-E129-BCA7BAF61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FBF472-00C5-6670-6288-CC4F082C80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5C5FF1-BD5F-D7B5-0F09-F377A7203F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2E8160-5702-B8B8-BB04-E5FFFD3EC1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CC49B3-31AE-448F-79CA-0C2F86B9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DB00-E544-4480-BF55-792411DD345B}" type="datetimeFigureOut">
              <a:rPr lang="en-GB" smtClean="0"/>
              <a:t>15/09/2023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1BDAE3-E420-E9BC-1C5E-2AC308F03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BB1854-386C-3401-82A1-84A79D874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5EA27-4729-41AC-B466-9D600F69AD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192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49A93-3706-D705-E143-5F5E2A2C3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3B25C8-DA81-CD50-DE62-CC8AE136D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DB00-E544-4480-BF55-792411DD345B}" type="datetimeFigureOut">
              <a:rPr lang="en-GB" smtClean="0"/>
              <a:t>15/09/2023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CA0FEC-8F54-82E7-ECDB-98EDFC852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61A44-EF96-3DD6-FB5A-B4151DE72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5EA27-4729-41AC-B466-9D600F69AD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735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83A0B4-3503-4B2D-2325-D272CE573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DB00-E544-4480-BF55-792411DD345B}" type="datetimeFigureOut">
              <a:rPr lang="en-GB" smtClean="0"/>
              <a:t>15/09/2023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28DB52-B391-4E04-AEC3-577CDDD52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6FEE3-0907-1812-9F48-9E2436E70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5EA27-4729-41AC-B466-9D600F69AD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716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DFC86-2970-CE4A-EF78-1B65F7D4D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4CA5C-7386-B7D8-2BAE-E7FFD8CCB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D6BE0D-DFFD-B6B4-B1FA-60891CCC2A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2B77B-8C7A-1EA7-40CD-1B6B8F34B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DB00-E544-4480-BF55-792411DD345B}" type="datetimeFigureOut">
              <a:rPr lang="en-GB" smtClean="0"/>
              <a:t>15/09/2023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CC7A3F-A7DE-8C24-84AC-FF5B65844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C2B4AD-1BFA-C28C-5F96-2CE213CDC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5EA27-4729-41AC-B466-9D600F69AD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69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75B5B-5362-FED2-6F36-0F0CEC473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E38765-5985-A339-D574-F2C30F4953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46FCF1-6482-2FDE-780B-F51E872BD0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EAD819-C3EF-2291-4133-4784FB1DC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DB00-E544-4480-BF55-792411DD345B}" type="datetimeFigureOut">
              <a:rPr lang="en-GB" smtClean="0"/>
              <a:t>15/09/2023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91F691-AF69-609C-C87F-093A7AEFE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CB962-A9EC-717E-BA52-9458C9201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5EA27-4729-41AC-B466-9D600F69AD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511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3DA198-21C2-68FF-6A32-CC98F7CF2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9AA470-F369-2128-F0FD-6C149B77D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AAC8A-ED51-AD2C-3F7F-46BB4BF9DD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3DB00-E544-4480-BF55-792411DD345B}" type="datetimeFigureOut">
              <a:rPr lang="en-GB" smtClean="0"/>
              <a:t>15/09/2023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AF225-6E34-4F57-75B9-ADB4DDE716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58EDF-7F17-16BE-767B-0FDD3C128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5EA27-4729-41AC-B466-9D600F69AD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129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5.jpe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8.jpeg"/><Relationship Id="rId18" Type="http://schemas.microsoft.com/office/2007/relationships/hdphoto" Target="../media/hdphoto7.wdp"/><Relationship Id="rId3" Type="http://schemas.openxmlformats.org/officeDocument/2006/relationships/image" Target="../media/image20.jpeg"/><Relationship Id="rId21" Type="http://schemas.openxmlformats.org/officeDocument/2006/relationships/image" Target="../media/image34.jpeg"/><Relationship Id="rId7" Type="http://schemas.openxmlformats.org/officeDocument/2006/relationships/image" Target="../media/image23.jpeg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0.jpeg"/><Relationship Id="rId20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11" Type="http://schemas.openxmlformats.org/officeDocument/2006/relationships/image" Target="../media/image26.png"/><Relationship Id="rId5" Type="http://schemas.microsoft.com/office/2007/relationships/hdphoto" Target="../media/hdphoto4.wdp"/><Relationship Id="rId15" Type="http://schemas.microsoft.com/office/2007/relationships/hdphoto" Target="../media/hdphoto6.wdp"/><Relationship Id="rId10" Type="http://schemas.microsoft.com/office/2007/relationships/hdphoto" Target="../media/hdphoto5.wdp"/><Relationship Id="rId19" Type="http://schemas.openxmlformats.org/officeDocument/2006/relationships/image" Target="../media/image32.jpeg"/><Relationship Id="rId4" Type="http://schemas.openxmlformats.org/officeDocument/2006/relationships/image" Target="../media/image21.jpeg"/><Relationship Id="rId9" Type="http://schemas.openxmlformats.org/officeDocument/2006/relationships/image" Target="../media/image25.jpeg"/><Relationship Id="rId14" Type="http://schemas.openxmlformats.org/officeDocument/2006/relationships/image" Target="../media/image29.jpeg"/><Relationship Id="rId22" Type="http://schemas.openxmlformats.org/officeDocument/2006/relationships/image" Target="../media/image3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9F412B-FE40-A482-C95D-02EC0EA4FD55}"/>
              </a:ext>
            </a:extLst>
          </p:cNvPr>
          <p:cNvSpPr txBox="1"/>
          <p:nvPr/>
        </p:nvSpPr>
        <p:spPr>
          <a:xfrm>
            <a:off x="830199" y="82988"/>
            <a:ext cx="10233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</a:rPr>
              <a:t>A Multifunctional Approach to Regenerative Agriculture in Africa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3CB6-8FF2-8682-EC29-5B2EC9DC9A49}"/>
              </a:ext>
            </a:extLst>
          </p:cNvPr>
          <p:cNvSpPr txBox="1"/>
          <p:nvPr/>
        </p:nvSpPr>
        <p:spPr>
          <a:xfrm>
            <a:off x="3135358" y="1352013"/>
            <a:ext cx="6071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>
                    <a:lumMod val="50000"/>
                  </a:schemeClr>
                </a:solidFill>
              </a:rPr>
              <a:t>Roger RB Leakey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416330-969A-D17D-7412-ACB73DAB32F3}"/>
              </a:ext>
            </a:extLst>
          </p:cNvPr>
          <p:cNvSpPr txBox="1"/>
          <p:nvPr/>
        </p:nvSpPr>
        <p:spPr>
          <a:xfrm>
            <a:off x="5128054" y="3482590"/>
            <a:ext cx="15137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BIODIVERSITY AND AGRODIVERSITY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370CF1-2076-D17F-8170-159B34368496}"/>
              </a:ext>
            </a:extLst>
          </p:cNvPr>
          <p:cNvSpPr txBox="1"/>
          <p:nvPr/>
        </p:nvSpPr>
        <p:spPr>
          <a:xfrm>
            <a:off x="3876064" y="5096212"/>
            <a:ext cx="1773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INTENSIVE FOOD PRODUCTION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63E98E-9E66-CB6A-D425-1954272B5EB5}"/>
              </a:ext>
            </a:extLst>
          </p:cNvPr>
          <p:cNvSpPr txBox="1"/>
          <p:nvPr/>
        </p:nvSpPr>
        <p:spPr>
          <a:xfrm>
            <a:off x="3469134" y="3272379"/>
            <a:ext cx="1203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WATERSHED PROTECTION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B86DEE-C3BB-1202-06A0-DA3A541916F5}"/>
              </a:ext>
            </a:extLst>
          </p:cNvPr>
          <p:cNvSpPr txBox="1"/>
          <p:nvPr/>
        </p:nvSpPr>
        <p:spPr>
          <a:xfrm>
            <a:off x="2950776" y="6007654"/>
            <a:ext cx="3623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CARBON SEQUESTRATION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2C79A3-679E-9A34-A844-4E6970FA2123}"/>
              </a:ext>
            </a:extLst>
          </p:cNvPr>
          <p:cNvSpPr txBox="1"/>
          <p:nvPr/>
        </p:nvSpPr>
        <p:spPr>
          <a:xfrm>
            <a:off x="3277884" y="4378406"/>
            <a:ext cx="1770131" cy="523220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AGROECOLOGICAL FUNCTIONS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225C99-87D2-1653-2EB8-E9DE0A4A16D5}"/>
              </a:ext>
            </a:extLst>
          </p:cNvPr>
          <p:cNvSpPr txBox="1"/>
          <p:nvPr/>
        </p:nvSpPr>
        <p:spPr>
          <a:xfrm>
            <a:off x="5587550" y="4879089"/>
            <a:ext cx="359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$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5FC287-D43B-C1EF-878B-7E97D2601245}"/>
              </a:ext>
            </a:extLst>
          </p:cNvPr>
          <p:cNvSpPr txBox="1"/>
          <p:nvPr/>
        </p:nvSpPr>
        <p:spPr>
          <a:xfrm>
            <a:off x="6216695" y="5294425"/>
            <a:ext cx="365342" cy="472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$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ECB072-D184-F486-E2C8-614A8A1E964B}"/>
              </a:ext>
            </a:extLst>
          </p:cNvPr>
          <p:cNvSpPr txBox="1"/>
          <p:nvPr/>
        </p:nvSpPr>
        <p:spPr>
          <a:xfrm>
            <a:off x="2867252" y="5723199"/>
            <a:ext cx="359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$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C24E3A-1C1A-5F5F-E8B0-2511D8B9ECD2}"/>
              </a:ext>
            </a:extLst>
          </p:cNvPr>
          <p:cNvSpPr txBox="1"/>
          <p:nvPr/>
        </p:nvSpPr>
        <p:spPr>
          <a:xfrm>
            <a:off x="6321644" y="4218860"/>
            <a:ext cx="359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$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89808D-E15C-0CA4-D182-E596F7FDBB42}"/>
              </a:ext>
            </a:extLst>
          </p:cNvPr>
          <p:cNvSpPr txBox="1"/>
          <p:nvPr/>
        </p:nvSpPr>
        <p:spPr>
          <a:xfrm>
            <a:off x="3301139" y="4832760"/>
            <a:ext cx="375788" cy="467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$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8C5276-A6D4-459E-96E2-0C3543FD0CFC}"/>
              </a:ext>
            </a:extLst>
          </p:cNvPr>
          <p:cNvSpPr txBox="1"/>
          <p:nvPr/>
        </p:nvSpPr>
        <p:spPr>
          <a:xfrm>
            <a:off x="2705983" y="3851922"/>
            <a:ext cx="359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$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7D637F-AF0D-2B01-7184-894534FF5954}"/>
              </a:ext>
            </a:extLst>
          </p:cNvPr>
          <p:cNvSpPr txBox="1"/>
          <p:nvPr/>
        </p:nvSpPr>
        <p:spPr>
          <a:xfrm>
            <a:off x="9909661" y="5632205"/>
            <a:ext cx="407044" cy="475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$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8D65B5-65A8-ECA6-13BF-5FA4921131F3}"/>
              </a:ext>
            </a:extLst>
          </p:cNvPr>
          <p:cNvGrpSpPr/>
          <p:nvPr/>
        </p:nvGrpSpPr>
        <p:grpSpPr>
          <a:xfrm>
            <a:off x="6302329" y="2329312"/>
            <a:ext cx="5250037" cy="3885895"/>
            <a:chOff x="6409990" y="2732675"/>
            <a:chExt cx="5250037" cy="388589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D8619F9-3B6D-3741-C6FB-6DEFAB7C7386}"/>
                </a:ext>
              </a:extLst>
            </p:cNvPr>
            <p:cNvGrpSpPr/>
            <p:nvPr/>
          </p:nvGrpSpPr>
          <p:grpSpPr>
            <a:xfrm>
              <a:off x="6409990" y="2732675"/>
              <a:ext cx="5250037" cy="3885895"/>
              <a:chOff x="7827410" y="3239454"/>
              <a:chExt cx="4397696" cy="3225428"/>
            </a:xfrm>
          </p:grpSpPr>
          <p:pic>
            <p:nvPicPr>
              <p:cNvPr id="22" name="Picture 21" descr="Cameroon 2009 109">
                <a:extLst>
                  <a:ext uri="{FF2B5EF4-FFF2-40B4-BE49-F238E27FC236}">
                    <a16:creationId xmlns:a16="http://schemas.microsoft.com/office/drawing/2014/main" id="{A2557013-E8A8-D8EE-0D9A-DD02E71E71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5772" y="3239454"/>
                <a:ext cx="4319334" cy="3225428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BB0D6E-4802-9A11-1305-74801C23D222}"/>
                  </a:ext>
                </a:extLst>
              </p:cNvPr>
              <p:cNvSpPr txBox="1"/>
              <p:nvPr/>
            </p:nvSpPr>
            <p:spPr>
              <a:xfrm>
                <a:off x="7827410" y="6104891"/>
                <a:ext cx="165580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chemeClr val="bg1"/>
                    </a:solidFill>
                  </a:rPr>
                  <a:t>SOCIAL JUSTICE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785B377-2894-A8D1-EA29-EDFCE553C5CF}"/>
                  </a:ext>
                </a:extLst>
              </p:cNvPr>
              <p:cNvSpPr txBox="1"/>
              <p:nvPr/>
            </p:nvSpPr>
            <p:spPr>
              <a:xfrm>
                <a:off x="9532082" y="4466878"/>
                <a:ext cx="21008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chemeClr val="bg1"/>
                    </a:solidFill>
                  </a:rPr>
                  <a:t>ENHANCED LIVELIHOODS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AA3FB0-FD38-1B5C-EACF-74EF88AD29DD}"/>
                  </a:ext>
                </a:extLst>
              </p:cNvPr>
              <p:cNvSpPr txBox="1"/>
              <p:nvPr/>
            </p:nvSpPr>
            <p:spPr>
              <a:xfrm>
                <a:off x="9364080" y="3530791"/>
                <a:ext cx="21008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chemeClr val="bg1"/>
                    </a:solidFill>
                  </a:rPr>
                  <a:t>INCOME GENERATION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015780F-859A-46D6-8C70-4CEBCBA13DA8}"/>
                  </a:ext>
                </a:extLst>
              </p:cNvPr>
              <p:cNvSpPr txBox="1"/>
              <p:nvPr/>
            </p:nvSpPr>
            <p:spPr>
              <a:xfrm>
                <a:off x="10008467" y="5289973"/>
                <a:ext cx="1762311" cy="742980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chemeClr val="bg1"/>
                    </a:solidFill>
                  </a:rPr>
                  <a:t>FOOD AND NUTRITIONAL SECURITY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C25065D-2362-1465-89B0-1AB2BF90DACB}"/>
                </a:ext>
              </a:extLst>
            </p:cNvPr>
            <p:cNvSpPr txBox="1"/>
            <p:nvPr/>
          </p:nvSpPr>
          <p:spPr>
            <a:xfrm>
              <a:off x="7086065" y="3051409"/>
              <a:ext cx="465725" cy="559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</a:rPr>
                <a:t>$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145E404-74AA-FB62-8B15-1E7F698AF56E}"/>
                </a:ext>
              </a:extLst>
            </p:cNvPr>
            <p:cNvSpPr txBox="1"/>
            <p:nvPr/>
          </p:nvSpPr>
          <p:spPr>
            <a:xfrm>
              <a:off x="11144771" y="4892215"/>
              <a:ext cx="465725" cy="559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</a:rPr>
                <a:t>$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84A0F8C-912F-B22C-F345-BF5290D8A98D}"/>
                </a:ext>
              </a:extLst>
            </p:cNvPr>
            <p:cNvSpPr txBox="1"/>
            <p:nvPr/>
          </p:nvSpPr>
          <p:spPr>
            <a:xfrm>
              <a:off x="6773192" y="5192628"/>
              <a:ext cx="465725" cy="559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</a:rPr>
                <a:t>$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2636CED-1DF9-5702-967E-A98669EC3702}"/>
                </a:ext>
              </a:extLst>
            </p:cNvPr>
            <p:cNvSpPr txBox="1"/>
            <p:nvPr/>
          </p:nvSpPr>
          <p:spPr>
            <a:xfrm>
              <a:off x="11073669" y="3350383"/>
              <a:ext cx="465725" cy="559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</a:rPr>
                <a:t>$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5D4CA20-8B8F-8141-4B04-DDAC912F6B08}"/>
              </a:ext>
            </a:extLst>
          </p:cNvPr>
          <p:cNvGrpSpPr/>
          <p:nvPr/>
        </p:nvGrpSpPr>
        <p:grpSpPr>
          <a:xfrm>
            <a:off x="639542" y="2298643"/>
            <a:ext cx="5156487" cy="4288333"/>
            <a:chOff x="827083" y="-572701"/>
            <a:chExt cx="4556403" cy="363200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926CF98-A807-1A20-154D-E4A36FF4BDC8}"/>
                </a:ext>
              </a:extLst>
            </p:cNvPr>
            <p:cNvGrpSpPr/>
            <p:nvPr/>
          </p:nvGrpSpPr>
          <p:grpSpPr>
            <a:xfrm>
              <a:off x="827083" y="-572701"/>
              <a:ext cx="4556403" cy="3632006"/>
              <a:chOff x="1317385" y="2663188"/>
              <a:chExt cx="4556403" cy="3632006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0A50F541-300B-0A6B-7EA7-15043C4873B5}"/>
                  </a:ext>
                </a:extLst>
              </p:cNvPr>
              <p:cNvGrpSpPr/>
              <p:nvPr/>
            </p:nvGrpSpPr>
            <p:grpSpPr>
              <a:xfrm>
                <a:off x="1317385" y="2663188"/>
                <a:ext cx="4556403" cy="3632006"/>
                <a:chOff x="2466946" y="2737047"/>
                <a:chExt cx="4556403" cy="3632006"/>
              </a:xfrm>
            </p:grpSpPr>
            <p:pic>
              <p:nvPicPr>
                <p:cNvPr id="20" name="Picture 19" descr="A picture containing tree, outdoor, mountain, grass&#10;&#10;Description automatically generated">
                  <a:extLst>
                    <a:ext uri="{FF2B5EF4-FFF2-40B4-BE49-F238E27FC236}">
                      <a16:creationId xmlns:a16="http://schemas.microsoft.com/office/drawing/2014/main" id="{1CC8A7FC-16BE-8DE0-CBB0-B322966E1D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66946" y="2737047"/>
                  <a:ext cx="4556403" cy="3299465"/>
                </a:xfrm>
                <a:prstGeom prst="rect">
                  <a:avLst/>
                </a:prstGeom>
                <a:ln w="57150">
                  <a:solidFill>
                    <a:srgbClr val="FF0000"/>
                  </a:solidFill>
                </a:ln>
              </p:spPr>
            </p:pic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5F17AD6-4029-A4E5-3107-1608E101A88A}"/>
                    </a:ext>
                  </a:extLst>
                </p:cNvPr>
                <p:cNvSpPr txBox="1"/>
                <p:nvPr/>
              </p:nvSpPr>
              <p:spPr>
                <a:xfrm>
                  <a:off x="5128054" y="3536212"/>
                  <a:ext cx="1513703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b="1" dirty="0">
                      <a:solidFill>
                        <a:schemeClr val="bg1"/>
                      </a:solidFill>
                    </a:rPr>
                    <a:t>BIODIVERSITY AND AGRODIVERSITY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490296C-67AC-E2DB-EE32-07832E483FF1}"/>
                    </a:ext>
                  </a:extLst>
                </p:cNvPr>
                <p:cNvSpPr txBox="1"/>
                <p:nvPr/>
              </p:nvSpPr>
              <p:spPr>
                <a:xfrm>
                  <a:off x="3876064" y="5149834"/>
                  <a:ext cx="177314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b="1" dirty="0">
                      <a:solidFill>
                        <a:schemeClr val="bg1"/>
                      </a:solidFill>
                    </a:rPr>
                    <a:t>INTENSIVE FOOD PRODUCTION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0F8B484-3188-F30F-AEB1-BD3C925875BD}"/>
                    </a:ext>
                  </a:extLst>
                </p:cNvPr>
                <p:cNvSpPr txBox="1"/>
                <p:nvPr/>
              </p:nvSpPr>
              <p:spPr>
                <a:xfrm>
                  <a:off x="3469134" y="3326001"/>
                  <a:ext cx="120317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b="1" dirty="0">
                      <a:solidFill>
                        <a:schemeClr val="bg1"/>
                      </a:solidFill>
                    </a:rPr>
                    <a:t>WATERSHED PROTECTION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193F7F4B-EF27-AE37-DC8D-9CCEAEAAE8D0}"/>
                    </a:ext>
                  </a:extLst>
                </p:cNvPr>
                <p:cNvSpPr txBox="1"/>
                <p:nvPr/>
              </p:nvSpPr>
              <p:spPr>
                <a:xfrm>
                  <a:off x="2950776" y="6061276"/>
                  <a:ext cx="362371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dirty="0">
                      <a:solidFill>
                        <a:schemeClr val="bg1"/>
                      </a:solidFill>
                    </a:rPr>
                    <a:t>CARBON SEQUESTRATION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5709B359-5FFB-507D-A769-4E6B9D3F752D}"/>
                    </a:ext>
                  </a:extLst>
                </p:cNvPr>
                <p:cNvSpPr txBox="1"/>
                <p:nvPr/>
              </p:nvSpPr>
              <p:spPr>
                <a:xfrm>
                  <a:off x="3277884" y="4432028"/>
                  <a:ext cx="1770131" cy="523220"/>
                </a:xfrm>
                <a:prstGeom prst="rect">
                  <a:avLst/>
                </a:prstGeom>
                <a:solidFill>
                  <a:srgbClr val="FFFFFF">
                    <a:alpha val="0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b="1" dirty="0">
                      <a:solidFill>
                        <a:schemeClr val="bg1"/>
                      </a:solidFill>
                    </a:rPr>
                    <a:t>AGROECOLOGICAL FUNCTIONS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3E59F99-4AAD-20A1-47E9-0E59867AA9B2}"/>
                    </a:ext>
                  </a:extLst>
                </p:cNvPr>
                <p:cNvSpPr txBox="1"/>
                <p:nvPr/>
              </p:nvSpPr>
              <p:spPr>
                <a:xfrm>
                  <a:off x="2875211" y="5522854"/>
                  <a:ext cx="35937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400" dirty="0">
                      <a:solidFill>
                        <a:schemeClr val="bg1"/>
                      </a:solidFill>
                    </a:rPr>
                    <a:t>$</a:t>
                  </a: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CDC52A46-71B2-5F97-B392-D1FEA7B07A38}"/>
                  </a:ext>
                </a:extLst>
              </p:cNvPr>
              <p:cNvGrpSpPr/>
              <p:nvPr/>
            </p:nvGrpSpPr>
            <p:grpSpPr>
              <a:xfrm>
                <a:off x="5125937" y="4310686"/>
                <a:ext cx="384626" cy="1485998"/>
                <a:chOff x="5125937" y="4310686"/>
                <a:chExt cx="384626" cy="1485998"/>
              </a:xfrm>
            </p:grpSpPr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34F47E0-FCB9-FCC2-FC88-D34503F18DEA}"/>
                    </a:ext>
                  </a:extLst>
                </p:cNvPr>
                <p:cNvSpPr txBox="1"/>
                <p:nvPr/>
              </p:nvSpPr>
              <p:spPr>
                <a:xfrm>
                  <a:off x="5125937" y="4310686"/>
                  <a:ext cx="35937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400" dirty="0">
                      <a:solidFill>
                        <a:schemeClr val="bg1"/>
                      </a:solidFill>
                    </a:rPr>
                    <a:t>$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FCAA5CF2-1528-EF76-705A-67E801605474}"/>
                    </a:ext>
                  </a:extLst>
                </p:cNvPr>
                <p:cNvSpPr txBox="1"/>
                <p:nvPr/>
              </p:nvSpPr>
              <p:spPr>
                <a:xfrm>
                  <a:off x="5145221" y="5324406"/>
                  <a:ext cx="365342" cy="4722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400" dirty="0">
                      <a:solidFill>
                        <a:schemeClr val="bg1"/>
                      </a:solidFill>
                    </a:rPr>
                    <a:t>$</a:t>
                  </a:r>
                </a:p>
              </p:txBody>
            </p:sp>
          </p:grp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CD73298-3844-BAF4-96CF-ABCD88F3AC15}"/>
                </a:ext>
              </a:extLst>
            </p:cNvPr>
            <p:cNvSpPr txBox="1"/>
            <p:nvPr/>
          </p:nvSpPr>
          <p:spPr>
            <a:xfrm>
              <a:off x="1543769" y="1556617"/>
              <a:ext cx="375788" cy="467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</a:rPr>
                <a:t>$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CBC52D7-7A54-6C11-F004-4C27300B067D}"/>
                </a:ext>
              </a:extLst>
            </p:cNvPr>
            <p:cNvSpPr txBox="1"/>
            <p:nvPr/>
          </p:nvSpPr>
          <p:spPr>
            <a:xfrm>
              <a:off x="1167981" y="669296"/>
              <a:ext cx="375788" cy="467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</a:rPr>
                <a:t>$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CC06B41-9EBD-821C-E1FE-FF853FF65DBE}"/>
              </a:ext>
            </a:extLst>
          </p:cNvPr>
          <p:cNvSpPr txBox="1"/>
          <p:nvPr/>
        </p:nvSpPr>
        <p:spPr>
          <a:xfrm>
            <a:off x="1216351" y="6277460"/>
            <a:ext cx="9820759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n-GB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Scoring Multiple Sustainable Development Goals Simultaneously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83FDFC-148A-2F11-40D6-912B4778B1E7}"/>
              </a:ext>
            </a:extLst>
          </p:cNvPr>
          <p:cNvSpPr txBox="1"/>
          <p:nvPr/>
        </p:nvSpPr>
        <p:spPr>
          <a:xfrm>
            <a:off x="1503611" y="1892705"/>
            <a:ext cx="9506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Productive and sustainable landscapes</a:t>
            </a:r>
            <a:r>
              <a:rPr lang="en-GB" dirty="0"/>
              <a:t>			</a:t>
            </a:r>
            <a:r>
              <a:rPr lang="en-GB" b="1" dirty="0"/>
              <a:t>Sustainable livelihoods for income</a:t>
            </a:r>
          </a:p>
        </p:txBody>
      </p:sp>
    </p:spTree>
    <p:extLst>
      <p:ext uri="{BB962C8B-B14F-4D97-AF65-F5344CB8AC3E}">
        <p14:creationId xmlns:p14="http://schemas.microsoft.com/office/powerpoint/2010/main" val="2965788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549"/>
            <a:ext cx="12192000" cy="794935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  <a:latin typeface="+mn-lt"/>
              </a:rPr>
              <a:t>Agroforestry Enhances Biodiversity – Planned and Unplanned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80876" y="640202"/>
            <a:ext cx="699017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Tree-planting (planned) creates niches for colonizing organisms (unplanned biodiversity). This promotes ecosystem functions above- and below-ground developing an agroecological succession which confers functionality, ecological balance and sustainability. This rehabilitates degraded farmland – but it is scale-related. </a:t>
            </a:r>
          </a:p>
        </p:txBody>
      </p:sp>
      <p:pic>
        <p:nvPicPr>
          <p:cNvPr id="11266" name="Picture 2" descr="Earthwor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003" y="5164539"/>
            <a:ext cx="2286000" cy="152400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 termite nymph looks like a smaller version of an adult but lacks the specialisations that would enable identification of its cast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761" y="5125222"/>
            <a:ext cx="2274125" cy="152400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upload.wikimedia.org/wikipedia/commons/thumb/b/ba/Isotoma_Habitus.jpg/220px-Isotoma_Habitu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46" y="3533302"/>
            <a:ext cx="2274125" cy="154020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IMG006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9" t="4688" r="12482" b="4688"/>
          <a:stretch>
            <a:fillRect/>
          </a:stretch>
        </p:blipFill>
        <p:spPr bwMode="auto">
          <a:xfrm>
            <a:off x="9656759" y="795244"/>
            <a:ext cx="2274125" cy="2648044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upload.wikimedia.org/wikipedia/commons/thumb/a/a5/Mycorrhizal_root_tips_%28amanita%29.jpg/220px-Mycorrhizal_root_tips_%28amanita%29.jpg">
            <a:extLst>
              <a:ext uri="{FF2B5EF4-FFF2-40B4-BE49-F238E27FC236}">
                <a16:creationId xmlns:a16="http://schemas.microsoft.com/office/drawing/2014/main" id="{7F8AC4FC-3B42-4FBE-BA76-53FB3184F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003" y="3515436"/>
            <a:ext cx="2274124" cy="15621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G0100">
            <a:extLst>
              <a:ext uri="{FF2B5EF4-FFF2-40B4-BE49-F238E27FC236}">
                <a16:creationId xmlns:a16="http://schemas.microsoft.com/office/drawing/2014/main" id="{B4332D98-799E-4A0B-BBE6-AA69C203EC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3165" r="7393" b="14536"/>
          <a:stretch/>
        </p:blipFill>
        <p:spPr bwMode="auto">
          <a:xfrm>
            <a:off x="4790514" y="3515436"/>
            <a:ext cx="2328863" cy="2020289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ire ants 01.jpg">
            <a:extLst>
              <a:ext uri="{FF2B5EF4-FFF2-40B4-BE49-F238E27FC236}">
                <a16:creationId xmlns:a16="http://schemas.microsoft.com/office/drawing/2014/main" id="{90703CF8-D36A-4EC3-8F42-CA2CD180E5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3" b="9646"/>
          <a:stretch/>
        </p:blipFill>
        <p:spPr bwMode="auto">
          <a:xfrm rot="5400000">
            <a:off x="5475140" y="4962930"/>
            <a:ext cx="959607" cy="232886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IMG0063">
            <a:extLst>
              <a:ext uri="{FF2B5EF4-FFF2-40B4-BE49-F238E27FC236}">
                <a16:creationId xmlns:a16="http://schemas.microsoft.com/office/drawing/2014/main" id="{A10E3199-B2FA-4026-89E3-C13FEC097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13" t="12482" r="3125" b="18755"/>
          <a:stretch>
            <a:fillRect/>
          </a:stretch>
        </p:blipFill>
        <p:spPr bwMode="auto">
          <a:xfrm>
            <a:off x="435428" y="801574"/>
            <a:ext cx="2099812" cy="2630311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IMG0054">
            <a:extLst>
              <a:ext uri="{FF2B5EF4-FFF2-40B4-BE49-F238E27FC236}">
                <a16:creationId xmlns:a16="http://schemas.microsoft.com/office/drawing/2014/main" id="{B7622922-EEF0-4950-BF31-E728577F45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4" t="10472" r="7271" b="12283"/>
          <a:stretch/>
        </p:blipFill>
        <p:spPr bwMode="auto">
          <a:xfrm>
            <a:off x="448795" y="3515436"/>
            <a:ext cx="2065396" cy="137370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IMG0009">
            <a:extLst>
              <a:ext uri="{FF2B5EF4-FFF2-40B4-BE49-F238E27FC236}">
                <a16:creationId xmlns:a16="http://schemas.microsoft.com/office/drawing/2014/main" id="{BA09A8EA-BF59-4765-9EC0-988A68A98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1" t="12500" r="3104" b="3125"/>
          <a:stretch>
            <a:fillRect/>
          </a:stretch>
        </p:blipFill>
        <p:spPr bwMode="auto">
          <a:xfrm>
            <a:off x="2645540" y="3495651"/>
            <a:ext cx="2000348" cy="137370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IMG0061">
            <a:extLst>
              <a:ext uri="{FF2B5EF4-FFF2-40B4-BE49-F238E27FC236}">
                <a16:creationId xmlns:a16="http://schemas.microsoft.com/office/drawing/2014/main" id="{CB15BFCF-E883-40DB-9F18-AFC029C4A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0" t="51132" r="3297" b="-139"/>
          <a:stretch/>
        </p:blipFill>
        <p:spPr bwMode="auto">
          <a:xfrm>
            <a:off x="2653873" y="4950059"/>
            <a:ext cx="1992013" cy="1639581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IMG0075">
            <a:extLst>
              <a:ext uri="{FF2B5EF4-FFF2-40B4-BE49-F238E27FC236}">
                <a16:creationId xmlns:a16="http://schemas.microsoft.com/office/drawing/2014/main" id="{90CF50B8-3FD2-4CEE-A5ED-282FE591D3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0" r="12500" b="10825"/>
          <a:stretch/>
        </p:blipFill>
        <p:spPr bwMode="auto">
          <a:xfrm>
            <a:off x="482428" y="4972692"/>
            <a:ext cx="2052812" cy="163958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626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12533A0E-7712-9514-C73F-31661B62F2ED}"/>
              </a:ext>
            </a:extLst>
          </p:cNvPr>
          <p:cNvGrpSpPr/>
          <p:nvPr/>
        </p:nvGrpSpPr>
        <p:grpSpPr>
          <a:xfrm>
            <a:off x="882844" y="944630"/>
            <a:ext cx="10426312" cy="5712367"/>
            <a:chOff x="593434" y="95723"/>
            <a:chExt cx="10426312" cy="666655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0CB6BA0-3F8C-A6B0-448C-296089E50310}"/>
                </a:ext>
              </a:extLst>
            </p:cNvPr>
            <p:cNvSpPr txBox="1"/>
            <p:nvPr/>
          </p:nvSpPr>
          <p:spPr>
            <a:xfrm>
              <a:off x="4848841" y="2757598"/>
              <a:ext cx="21913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Regenerative agriculture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C669D6D-D809-BE05-671A-FE938A61DB6F}"/>
                </a:ext>
              </a:extLst>
            </p:cNvPr>
            <p:cNvGrpSpPr/>
            <p:nvPr/>
          </p:nvGrpSpPr>
          <p:grpSpPr>
            <a:xfrm>
              <a:off x="4554652" y="1794883"/>
              <a:ext cx="1908742" cy="1103541"/>
              <a:chOff x="6317195" y="1432911"/>
              <a:chExt cx="1908742" cy="1103541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251C2810-ADE7-5F17-8526-BF404E000A0B}"/>
                  </a:ext>
                </a:extLst>
              </p:cNvPr>
              <p:cNvSpPr/>
              <p:nvPr/>
            </p:nvSpPr>
            <p:spPr>
              <a:xfrm>
                <a:off x="6317195" y="1432911"/>
                <a:ext cx="1908742" cy="110354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3E0B698-2858-AFE9-CBB6-96BD0E0F7555}"/>
                  </a:ext>
                </a:extLst>
              </p:cNvPr>
              <p:cNvSpPr txBox="1"/>
              <p:nvPr/>
            </p:nvSpPr>
            <p:spPr>
              <a:xfrm>
                <a:off x="6699809" y="1648350"/>
                <a:ext cx="13566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Evergreen agriculture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61E94A5-FF40-AA91-C287-0C8F1C9F9256}"/>
                </a:ext>
              </a:extLst>
            </p:cNvPr>
            <p:cNvGrpSpPr/>
            <p:nvPr/>
          </p:nvGrpSpPr>
          <p:grpSpPr>
            <a:xfrm>
              <a:off x="593434" y="95723"/>
              <a:ext cx="10426312" cy="6666553"/>
              <a:chOff x="1134256" y="89274"/>
              <a:chExt cx="9923488" cy="6333346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727816E2-B318-599E-78A6-76A06E3A43FC}"/>
                  </a:ext>
                </a:extLst>
              </p:cNvPr>
              <p:cNvSpPr/>
              <p:nvPr/>
            </p:nvSpPr>
            <p:spPr>
              <a:xfrm>
                <a:off x="1134256" y="89274"/>
                <a:ext cx="9923488" cy="633334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B82016A-0FC4-B19E-C31B-1FEB20ACAA7E}"/>
                  </a:ext>
                </a:extLst>
              </p:cNvPr>
              <p:cNvSpPr txBox="1"/>
              <p:nvPr/>
            </p:nvSpPr>
            <p:spPr>
              <a:xfrm>
                <a:off x="3276596" y="5483496"/>
                <a:ext cx="56388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b="1" dirty="0"/>
                  <a:t>MULTIFUNCTIONAL AGRICULTURE</a:t>
                </a:r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CAD8F858-2A4C-0FF1-176D-29A1A921C161}"/>
                  </a:ext>
                </a:extLst>
              </p:cNvPr>
              <p:cNvGrpSpPr/>
              <p:nvPr/>
            </p:nvGrpSpPr>
            <p:grpSpPr>
              <a:xfrm>
                <a:off x="9075505" y="712618"/>
                <a:ext cx="1643918" cy="3067635"/>
                <a:chOff x="9082642" y="761928"/>
                <a:chExt cx="1643918" cy="3067635"/>
              </a:xfrm>
            </p:grpSpPr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74C30B94-E032-AF63-AC6F-D43682562136}"/>
                    </a:ext>
                  </a:extLst>
                </p:cNvPr>
                <p:cNvSpPr/>
                <p:nvPr/>
              </p:nvSpPr>
              <p:spPr>
                <a:xfrm>
                  <a:off x="9082642" y="761928"/>
                  <a:ext cx="1643918" cy="3067635"/>
                </a:xfrm>
                <a:prstGeom prst="ellipse">
                  <a:avLst/>
                </a:prstGeom>
                <a:solidFill>
                  <a:srgbClr val="FF6699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223A563-DB53-7D6F-BCC7-628EF90A7CFF}"/>
                    </a:ext>
                  </a:extLst>
                </p:cNvPr>
                <p:cNvSpPr txBox="1"/>
                <p:nvPr/>
              </p:nvSpPr>
              <p:spPr>
                <a:xfrm>
                  <a:off x="9133241" y="1902587"/>
                  <a:ext cx="1519006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/>
                    <a:t>Monocultures and Plantations</a:t>
                  </a:r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7A0C9E05-01B5-EAB2-2E88-C3D8A6028E74}"/>
                  </a:ext>
                </a:extLst>
              </p:cNvPr>
              <p:cNvGrpSpPr/>
              <p:nvPr/>
            </p:nvGrpSpPr>
            <p:grpSpPr>
              <a:xfrm>
                <a:off x="9162774" y="3996364"/>
                <a:ext cx="1104275" cy="1011835"/>
                <a:chOff x="9173986" y="4048829"/>
                <a:chExt cx="1104275" cy="1011835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7F46A9C8-89BD-9957-4152-77CD5136CF16}"/>
                    </a:ext>
                  </a:extLst>
                </p:cNvPr>
                <p:cNvSpPr/>
                <p:nvPr/>
              </p:nvSpPr>
              <p:spPr>
                <a:xfrm>
                  <a:off x="9173986" y="4048829"/>
                  <a:ext cx="1104275" cy="1011835"/>
                </a:xfrm>
                <a:prstGeom prst="ellipse">
                  <a:avLst/>
                </a:prstGeom>
                <a:solidFill>
                  <a:srgbClr val="0099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3172AEE4-2A25-2E6C-AF8A-DE24D34BF18B}"/>
                    </a:ext>
                  </a:extLst>
                </p:cNvPr>
                <p:cNvSpPr txBox="1"/>
                <p:nvPr/>
              </p:nvSpPr>
              <p:spPr>
                <a:xfrm>
                  <a:off x="9309817" y="4341132"/>
                  <a:ext cx="85444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/>
                    <a:t>Others</a:t>
                  </a:r>
                </a:p>
              </p:txBody>
            </p:sp>
          </p:grp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9654817-690E-68AE-1B96-5D7DCC39C5E2}"/>
                </a:ext>
              </a:extLst>
            </p:cNvPr>
            <p:cNvSpPr/>
            <p:nvPr/>
          </p:nvSpPr>
          <p:spPr>
            <a:xfrm>
              <a:off x="701535" y="1131498"/>
              <a:ext cx="4486793" cy="459272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0B4AAF5-F854-9CFA-097C-2C9296F870F2}"/>
                </a:ext>
              </a:extLst>
            </p:cNvPr>
            <p:cNvSpPr txBox="1"/>
            <p:nvPr/>
          </p:nvSpPr>
          <p:spPr>
            <a:xfrm>
              <a:off x="630914" y="3689105"/>
              <a:ext cx="2173461" cy="424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AGROFORESTRY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D0EB914-1EE2-2DAE-3C81-FC734109F676}"/>
                </a:ext>
              </a:extLst>
            </p:cNvPr>
            <p:cNvSpPr/>
            <p:nvPr/>
          </p:nvSpPr>
          <p:spPr>
            <a:xfrm>
              <a:off x="2631174" y="533510"/>
              <a:ext cx="6580964" cy="5060401"/>
            </a:xfrm>
            <a:prstGeom prst="ellipse">
              <a:avLst/>
            </a:prstGeom>
            <a:solidFill>
              <a:srgbClr val="FFE699">
                <a:alpha val="3411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C09C3AB-882D-8A96-E934-40EF89D921E6}"/>
                </a:ext>
              </a:extLst>
            </p:cNvPr>
            <p:cNvGrpSpPr/>
            <p:nvPr/>
          </p:nvGrpSpPr>
          <p:grpSpPr>
            <a:xfrm>
              <a:off x="1691832" y="1346182"/>
              <a:ext cx="2173461" cy="1080726"/>
              <a:chOff x="2262812" y="1476531"/>
              <a:chExt cx="2068643" cy="1019332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A6F56CE4-521C-F0B0-73B9-6843E49BA924}"/>
                  </a:ext>
                </a:extLst>
              </p:cNvPr>
              <p:cNvSpPr/>
              <p:nvPr/>
            </p:nvSpPr>
            <p:spPr>
              <a:xfrm>
                <a:off x="2262812" y="1476531"/>
                <a:ext cx="2068643" cy="1019332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8C15C47-8489-2F46-1EE8-13799351C853}"/>
                  </a:ext>
                </a:extLst>
              </p:cNvPr>
              <p:cNvSpPr txBox="1"/>
              <p:nvPr/>
            </p:nvSpPr>
            <p:spPr>
              <a:xfrm>
                <a:off x="2608556" y="1769895"/>
                <a:ext cx="15015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Permaculture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97D6042-9D9B-1233-44C7-3ABA2A0F8135}"/>
                </a:ext>
              </a:extLst>
            </p:cNvPr>
            <p:cNvGrpSpPr/>
            <p:nvPr/>
          </p:nvGrpSpPr>
          <p:grpSpPr>
            <a:xfrm>
              <a:off x="1530797" y="4098148"/>
              <a:ext cx="2034973" cy="1237809"/>
              <a:chOff x="2445898" y="3921922"/>
              <a:chExt cx="1916241" cy="129186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17F85A4-D3B9-4BE1-4B7E-2D6F1309A9A0}"/>
                  </a:ext>
                </a:extLst>
              </p:cNvPr>
              <p:cNvSpPr/>
              <p:nvPr/>
            </p:nvSpPr>
            <p:spPr>
              <a:xfrm>
                <a:off x="2445898" y="3921922"/>
                <a:ext cx="1916241" cy="129186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728BF2E-0A1D-6F4C-6361-EF6F91296C7C}"/>
                  </a:ext>
                </a:extLst>
              </p:cNvPr>
              <p:cNvSpPr txBox="1"/>
              <p:nvPr/>
            </p:nvSpPr>
            <p:spPr>
              <a:xfrm>
                <a:off x="2800248" y="4248479"/>
                <a:ext cx="12241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Carbon farming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33D92FF-ABD9-D9A9-861D-E568BB215692}"/>
                </a:ext>
              </a:extLst>
            </p:cNvPr>
            <p:cNvSpPr/>
            <p:nvPr/>
          </p:nvSpPr>
          <p:spPr>
            <a:xfrm>
              <a:off x="4008007" y="2072667"/>
              <a:ext cx="3153485" cy="255480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2935628-6432-DA3D-6CA4-B2352F321142}"/>
                </a:ext>
              </a:extLst>
            </p:cNvPr>
            <p:cNvSpPr txBox="1"/>
            <p:nvPr/>
          </p:nvSpPr>
          <p:spPr>
            <a:xfrm>
              <a:off x="6667061" y="1502205"/>
              <a:ext cx="2005458" cy="424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AGROECOLOGY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F319BEB-3EE0-25BB-D369-A6DF9B25A4C5}"/>
                </a:ext>
              </a:extLst>
            </p:cNvPr>
            <p:cNvGrpSpPr/>
            <p:nvPr/>
          </p:nvGrpSpPr>
          <p:grpSpPr>
            <a:xfrm>
              <a:off x="6680505" y="2835854"/>
              <a:ext cx="2026461" cy="1068108"/>
              <a:chOff x="6753541" y="2606213"/>
              <a:chExt cx="1928732" cy="1007431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21F8FC6-BDBD-1FCC-675F-916B39980FC0}"/>
                  </a:ext>
                </a:extLst>
              </p:cNvPr>
              <p:cNvSpPr/>
              <p:nvPr/>
            </p:nvSpPr>
            <p:spPr>
              <a:xfrm>
                <a:off x="6753541" y="2606213"/>
                <a:ext cx="1928732" cy="1007431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61FFB17-88B8-CC8F-19D8-7C35960868E5}"/>
                  </a:ext>
                </a:extLst>
              </p:cNvPr>
              <p:cNvSpPr txBox="1"/>
              <p:nvPr/>
            </p:nvSpPr>
            <p:spPr>
              <a:xfrm>
                <a:off x="7007587" y="2810581"/>
                <a:ext cx="15939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Conservation agriculture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2167C42-6F48-E846-0E9D-F6FEF28C3FC1}"/>
                </a:ext>
              </a:extLst>
            </p:cNvPr>
            <p:cNvGrpSpPr/>
            <p:nvPr/>
          </p:nvGrpSpPr>
          <p:grpSpPr>
            <a:xfrm>
              <a:off x="6031317" y="4014279"/>
              <a:ext cx="1970102" cy="1068108"/>
              <a:chOff x="6200082" y="3818012"/>
              <a:chExt cx="2178575" cy="108229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04B15E3-B931-D30E-46F0-DC6A34CA9A7B}"/>
                  </a:ext>
                </a:extLst>
              </p:cNvPr>
              <p:cNvSpPr/>
              <p:nvPr/>
            </p:nvSpPr>
            <p:spPr>
              <a:xfrm>
                <a:off x="6200082" y="3818012"/>
                <a:ext cx="2178575" cy="1082290"/>
              </a:xfrm>
              <a:prstGeom prst="ellipse">
                <a:avLst/>
              </a:prstGeom>
              <a:solidFill>
                <a:srgbClr val="00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4519B1E-DC0F-D6D9-49DD-717C6DDD9A12}"/>
                  </a:ext>
                </a:extLst>
              </p:cNvPr>
              <p:cNvSpPr txBox="1"/>
              <p:nvPr/>
            </p:nvSpPr>
            <p:spPr>
              <a:xfrm>
                <a:off x="6364253" y="4123841"/>
                <a:ext cx="181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err="1"/>
                  <a:t>Ecoagriculture</a:t>
                </a:r>
                <a:endParaRPr lang="en-GB" dirty="0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65E0B08-FC69-4B32-8DB5-A41A450A2EEF}"/>
                </a:ext>
              </a:extLst>
            </p:cNvPr>
            <p:cNvGrpSpPr/>
            <p:nvPr/>
          </p:nvGrpSpPr>
          <p:grpSpPr>
            <a:xfrm>
              <a:off x="4753333" y="706134"/>
              <a:ext cx="2022148" cy="1144200"/>
              <a:chOff x="4782169" y="511279"/>
              <a:chExt cx="1996830" cy="1165362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A4B690A8-11B4-9C45-4662-61A309B0BE2F}"/>
                  </a:ext>
                </a:extLst>
              </p:cNvPr>
              <p:cNvSpPr/>
              <p:nvPr/>
            </p:nvSpPr>
            <p:spPr>
              <a:xfrm flipV="1">
                <a:off x="4782169" y="511279"/>
                <a:ext cx="1996830" cy="1165362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DCA9C7C-C5A9-C0C1-A3CC-B1FA181FEFBD}"/>
                  </a:ext>
                </a:extLst>
              </p:cNvPr>
              <p:cNvSpPr txBox="1"/>
              <p:nvPr/>
            </p:nvSpPr>
            <p:spPr>
              <a:xfrm>
                <a:off x="5127354" y="716191"/>
                <a:ext cx="147152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Restoration agriculture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8864C5C-73C9-C1F7-BA50-11596B94014F}"/>
                </a:ext>
              </a:extLst>
            </p:cNvPr>
            <p:cNvGrpSpPr/>
            <p:nvPr/>
          </p:nvGrpSpPr>
          <p:grpSpPr>
            <a:xfrm>
              <a:off x="1771938" y="2485015"/>
              <a:ext cx="1932319" cy="1236716"/>
              <a:chOff x="1728862" y="2962430"/>
              <a:chExt cx="1883776" cy="1217074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EBF2C80C-BA74-9EB3-E0B2-21A819DCC79E}"/>
                  </a:ext>
                </a:extLst>
              </p:cNvPr>
              <p:cNvSpPr/>
              <p:nvPr/>
            </p:nvSpPr>
            <p:spPr>
              <a:xfrm>
                <a:off x="1728862" y="2962430"/>
                <a:ext cx="1883776" cy="1217074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F63FF1-5DC6-2C99-215F-F7D33EF364F7}"/>
                  </a:ext>
                </a:extLst>
              </p:cNvPr>
              <p:cNvSpPr txBox="1"/>
              <p:nvPr/>
            </p:nvSpPr>
            <p:spPr>
              <a:xfrm>
                <a:off x="1855348" y="3245906"/>
                <a:ext cx="156897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Climate smart agriculture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45ECD13-95DB-8378-25BD-FC9C1C8A4B5F}"/>
                </a:ext>
              </a:extLst>
            </p:cNvPr>
            <p:cNvGrpSpPr/>
            <p:nvPr/>
          </p:nvGrpSpPr>
          <p:grpSpPr>
            <a:xfrm>
              <a:off x="6025458" y="1876218"/>
              <a:ext cx="1454226" cy="901930"/>
              <a:chOff x="4572001" y="1952468"/>
              <a:chExt cx="1384094" cy="850693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D5652F0D-2945-F1C6-2583-6168895EEE4C}"/>
                  </a:ext>
                </a:extLst>
              </p:cNvPr>
              <p:cNvSpPr/>
              <p:nvPr/>
            </p:nvSpPr>
            <p:spPr>
              <a:xfrm>
                <a:off x="4572001" y="1952468"/>
                <a:ext cx="1384094" cy="850693"/>
              </a:xfrm>
              <a:prstGeom prst="ellipse">
                <a:avLst/>
              </a:prstGeom>
              <a:solidFill>
                <a:srgbClr val="FFCC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613DC66-36F2-92A5-0CAC-34F045CD10FA}"/>
                  </a:ext>
                </a:extLst>
              </p:cNvPr>
              <p:cNvSpPr txBox="1"/>
              <p:nvPr/>
            </p:nvSpPr>
            <p:spPr>
              <a:xfrm>
                <a:off x="4998682" y="2182190"/>
                <a:ext cx="6545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NUS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C271EDB-15DF-D670-66D1-8603A89B2389}"/>
                </a:ext>
              </a:extLst>
            </p:cNvPr>
            <p:cNvGrpSpPr/>
            <p:nvPr/>
          </p:nvGrpSpPr>
          <p:grpSpPr>
            <a:xfrm>
              <a:off x="3745030" y="3774034"/>
              <a:ext cx="1853206" cy="1280785"/>
              <a:chOff x="4381181" y="3503112"/>
              <a:chExt cx="1763832" cy="1208026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11D30980-0BE0-B1BD-94C7-347B548C4B6E}"/>
                  </a:ext>
                </a:extLst>
              </p:cNvPr>
              <p:cNvSpPr/>
              <p:nvPr/>
            </p:nvSpPr>
            <p:spPr>
              <a:xfrm>
                <a:off x="4381181" y="3503112"/>
                <a:ext cx="1763832" cy="120802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9F6448D-EDB5-BB5E-713E-5409BB60B1BD}"/>
                  </a:ext>
                </a:extLst>
              </p:cNvPr>
              <p:cNvSpPr txBox="1"/>
              <p:nvPr/>
            </p:nvSpPr>
            <p:spPr>
              <a:xfrm>
                <a:off x="4625417" y="3761770"/>
                <a:ext cx="13141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Organic agriculture</a:t>
                </a:r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5E4C20A-84CE-CE2A-C671-40912EE85B63}"/>
                </a:ext>
              </a:extLst>
            </p:cNvPr>
            <p:cNvSpPr/>
            <p:nvPr/>
          </p:nvSpPr>
          <p:spPr>
            <a:xfrm>
              <a:off x="4057556" y="1894224"/>
              <a:ext cx="1759419" cy="118127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0EFC71F-55BA-2D69-F4CB-1ECBF7328DA2}"/>
                </a:ext>
              </a:extLst>
            </p:cNvPr>
            <p:cNvSpPr txBox="1"/>
            <p:nvPr/>
          </p:nvSpPr>
          <p:spPr>
            <a:xfrm>
              <a:off x="4740847" y="3016488"/>
              <a:ext cx="1880186" cy="685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Regenerative agriculture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9A94EA4-2419-D5EB-D4C3-F664DD9EC685}"/>
                </a:ext>
              </a:extLst>
            </p:cNvPr>
            <p:cNvSpPr txBox="1"/>
            <p:nvPr/>
          </p:nvSpPr>
          <p:spPr>
            <a:xfrm>
              <a:off x="4341730" y="1952533"/>
              <a:ext cx="1245623" cy="1077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Evergreen agriculture and FMNR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19CBE8B-506A-8EB6-C9CF-1191A0F70A7A}"/>
              </a:ext>
            </a:extLst>
          </p:cNvPr>
          <p:cNvSpPr txBox="1"/>
          <p:nvPr/>
        </p:nvSpPr>
        <p:spPr>
          <a:xfrm rot="10800000" flipV="1">
            <a:off x="41398" y="-52049"/>
            <a:ext cx="12192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</a:rPr>
              <a:t>Sustainable Approaches to land use. </a:t>
            </a:r>
          </a:p>
          <a:p>
            <a:pPr algn="ctr"/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They currently focus primarily on environmental issues more than on social and economic</a:t>
            </a:r>
          </a:p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935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15622E0-0BFB-41DD-A327-4FCF7E7A67C8}"/>
              </a:ext>
            </a:extLst>
          </p:cNvPr>
          <p:cNvGrpSpPr/>
          <p:nvPr/>
        </p:nvGrpSpPr>
        <p:grpSpPr>
          <a:xfrm>
            <a:off x="6096000" y="1497607"/>
            <a:ext cx="3235507" cy="3023571"/>
            <a:chOff x="6850743" y="1418771"/>
            <a:chExt cx="3947886" cy="402045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F6A71AE-969F-410F-B4A4-7AAC0760BDAC}"/>
                </a:ext>
              </a:extLst>
            </p:cNvPr>
            <p:cNvSpPr/>
            <p:nvPr/>
          </p:nvSpPr>
          <p:spPr>
            <a:xfrm>
              <a:off x="6850743" y="1418771"/>
              <a:ext cx="3947886" cy="4020457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" t="-31192" r="-32405" b="-27582"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32F8B97-EF24-48CD-8E9E-75AB84CA42F0}"/>
                </a:ext>
              </a:extLst>
            </p:cNvPr>
            <p:cNvSpPr/>
            <p:nvPr/>
          </p:nvSpPr>
          <p:spPr>
            <a:xfrm>
              <a:off x="7938421" y="2736167"/>
              <a:ext cx="1772529" cy="170219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0B14DF6-E027-4C4F-82CC-C54844EFE03B}"/>
              </a:ext>
            </a:extLst>
          </p:cNvPr>
          <p:cNvSpPr/>
          <p:nvPr/>
        </p:nvSpPr>
        <p:spPr>
          <a:xfrm>
            <a:off x="4706893" y="2812316"/>
            <a:ext cx="933869" cy="3411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522FBA-C181-4A03-99DE-BDF66C23E65C}"/>
              </a:ext>
            </a:extLst>
          </p:cNvPr>
          <p:cNvSpPr txBox="1"/>
          <p:nvPr/>
        </p:nvSpPr>
        <p:spPr>
          <a:xfrm>
            <a:off x="861868" y="4539687"/>
            <a:ext cx="3845025" cy="1520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Low yields + environmental degradation + poverty + Greenhouse gas emissions + loss of biodiversity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7434C2-724A-445F-9C60-2C306C38FB56}"/>
              </a:ext>
            </a:extLst>
          </p:cNvPr>
          <p:cNvSpPr txBox="1"/>
          <p:nvPr/>
        </p:nvSpPr>
        <p:spPr>
          <a:xfrm>
            <a:off x="6313748" y="4663737"/>
            <a:ext cx="52429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High yields + environmental rehabilitation + income and well-being + Greenhouse gas storage + wildlife habitat, </a:t>
            </a:r>
            <a:r>
              <a:rPr lang="en-GB" sz="2400" b="1" u="sng" dirty="0"/>
              <a:t>on less farm land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BC586C-4B85-413E-8CE8-0ECC021B41AF}"/>
              </a:ext>
            </a:extLst>
          </p:cNvPr>
          <p:cNvSpPr txBox="1"/>
          <p:nvPr/>
        </p:nvSpPr>
        <p:spPr>
          <a:xfrm>
            <a:off x="117987" y="211594"/>
            <a:ext cx="11960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 dirty="0">
                <a:solidFill>
                  <a:srgbClr val="FF0000"/>
                </a:solidFill>
              </a:rPr>
              <a:t>Rebooting Tropical Agriculture: </a:t>
            </a:r>
            <a:r>
              <a:rPr lang="en-GB" altLang="en-US" sz="2400" b="1" dirty="0"/>
              <a:t>a holistic approach to address global issues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BFDFEE-D0A2-4204-A266-A438C779715E}"/>
              </a:ext>
            </a:extLst>
          </p:cNvPr>
          <p:cNvSpPr txBox="1"/>
          <p:nvPr/>
        </p:nvSpPr>
        <p:spPr>
          <a:xfrm>
            <a:off x="946051" y="902916"/>
            <a:ext cx="8485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           </a:t>
            </a:r>
            <a:r>
              <a:rPr lang="en-GB" sz="2800" b="1" dirty="0"/>
              <a:t>Degenerative </a:t>
            </a:r>
            <a:r>
              <a:rPr lang="en-GB" dirty="0"/>
              <a:t>		                                      </a:t>
            </a:r>
            <a:r>
              <a:rPr lang="en-GB" sz="2800" b="1" dirty="0"/>
              <a:t>Regenerative</a:t>
            </a:r>
            <a:r>
              <a:rPr lang="en-GB" dirty="0"/>
              <a:t>	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7F85F8-61D3-4B32-8EC6-1FE675A385AC}"/>
              </a:ext>
            </a:extLst>
          </p:cNvPr>
          <p:cNvGrpSpPr/>
          <p:nvPr/>
        </p:nvGrpSpPr>
        <p:grpSpPr>
          <a:xfrm>
            <a:off x="946051" y="1471127"/>
            <a:ext cx="3235507" cy="3023571"/>
            <a:chOff x="1606103" y="1747510"/>
            <a:chExt cx="3235507" cy="302357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AB79A79-9D0D-4008-864F-BBCABC73C17F}"/>
                </a:ext>
              </a:extLst>
            </p:cNvPr>
            <p:cNvSpPr/>
            <p:nvPr/>
          </p:nvSpPr>
          <p:spPr>
            <a:xfrm>
              <a:off x="1606103" y="1747510"/>
              <a:ext cx="3235507" cy="3023571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" t="-31192" r="-32405" b="-27582"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A9B61A5-0418-432D-BB9F-0FF77214B046}"/>
                </a:ext>
              </a:extLst>
            </p:cNvPr>
            <p:cNvSpPr/>
            <p:nvPr/>
          </p:nvSpPr>
          <p:spPr>
            <a:xfrm>
              <a:off x="2131438" y="2237730"/>
              <a:ext cx="2269756" cy="2124132"/>
            </a:xfrm>
            <a:prstGeom prst="ellipse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058B2C-BC91-42EA-AC1D-D6FBD3F80AFC}"/>
              </a:ext>
            </a:extLst>
          </p:cNvPr>
          <p:cNvGrpSpPr/>
          <p:nvPr/>
        </p:nvGrpSpPr>
        <p:grpSpPr>
          <a:xfrm>
            <a:off x="9489119" y="1497607"/>
            <a:ext cx="2160815" cy="3122535"/>
            <a:chOff x="9570356" y="1650958"/>
            <a:chExt cx="2160815" cy="3122535"/>
          </a:xfrm>
        </p:grpSpPr>
        <p:pic>
          <p:nvPicPr>
            <p:cNvPr id="22" name="Picture 21" descr="A picture containing indoor, floor&#10;&#10;Description automatically generated">
              <a:extLst>
                <a:ext uri="{FF2B5EF4-FFF2-40B4-BE49-F238E27FC236}">
                  <a16:creationId xmlns:a16="http://schemas.microsoft.com/office/drawing/2014/main" id="{DE3BA702-6143-45D1-812C-BC7E75434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3886" y="1650958"/>
              <a:ext cx="1687285" cy="1265464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23" name="Picture 22" descr="A picture containing bottle, indoor, wall&#10;&#10;Description automatically generated">
              <a:extLst>
                <a:ext uri="{FF2B5EF4-FFF2-40B4-BE49-F238E27FC236}">
                  <a16:creationId xmlns:a16="http://schemas.microsoft.com/office/drawing/2014/main" id="{1D4B6131-03F5-4CA9-8810-69F0A6EE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3886" y="3534839"/>
              <a:ext cx="1687285" cy="1238654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2D5E2F1-9F6B-4D95-B787-8A764EE7B7F1}"/>
                </a:ext>
              </a:extLst>
            </p:cNvPr>
            <p:cNvSpPr txBox="1"/>
            <p:nvPr/>
          </p:nvSpPr>
          <p:spPr>
            <a:xfrm>
              <a:off x="10043886" y="2888508"/>
              <a:ext cx="1687284" cy="64633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With a greener economy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4442812-048B-4F87-8FAD-7C3878457C80}"/>
                </a:ext>
              </a:extLst>
            </p:cNvPr>
            <p:cNvSpPr txBox="1"/>
            <p:nvPr/>
          </p:nvSpPr>
          <p:spPr>
            <a:xfrm>
              <a:off x="9570356" y="2790957"/>
              <a:ext cx="4735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/>
                <a:t>+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A2D7F82-8D6E-4E2B-9E34-4303D890F3A7}"/>
              </a:ext>
            </a:extLst>
          </p:cNvPr>
          <p:cNvSpPr txBox="1"/>
          <p:nvPr/>
        </p:nvSpPr>
        <p:spPr>
          <a:xfrm>
            <a:off x="4382244" y="3179989"/>
            <a:ext cx="1555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</a:rPr>
              <a:t>SCALING NEEDED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81953D-72FD-755F-97AC-50FEC1F473E4}"/>
              </a:ext>
            </a:extLst>
          </p:cNvPr>
          <p:cNvSpPr txBox="1"/>
          <p:nvPr/>
        </p:nvSpPr>
        <p:spPr>
          <a:xfrm>
            <a:off x="1959077" y="6188938"/>
            <a:ext cx="8273845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Leakey, 2020. A re-boot of tropical agriculture benefits food production, rural economies, health, social justice and the environment.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Nature Food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260-265.</a:t>
            </a:r>
          </a:p>
        </p:txBody>
      </p:sp>
    </p:spTree>
    <p:extLst>
      <p:ext uri="{BB962C8B-B14F-4D97-AF65-F5344CB8AC3E}">
        <p14:creationId xmlns:p14="http://schemas.microsoft.com/office/powerpoint/2010/main" val="897442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ACD39-286B-4DE3-BC2D-B0A74F88A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116" y="115786"/>
            <a:ext cx="11267768" cy="854541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  <a:latin typeface="+mn-lt"/>
              </a:rPr>
              <a:t>Addressing the Big Political Issues</a:t>
            </a:r>
            <a:endParaRPr lang="en-GB" sz="3100" b="1" dirty="0">
              <a:solidFill>
                <a:srgbClr val="7030A0"/>
              </a:solidFill>
              <a:latin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0F367A0-CF69-4465-9356-04BD3B8CBDD3}"/>
              </a:ext>
            </a:extLst>
          </p:cNvPr>
          <p:cNvGrpSpPr/>
          <p:nvPr/>
        </p:nvGrpSpPr>
        <p:grpSpPr>
          <a:xfrm>
            <a:off x="838200" y="1249282"/>
            <a:ext cx="1929464" cy="1292937"/>
            <a:chOff x="6626406" y="809583"/>
            <a:chExt cx="3641560" cy="2619417"/>
          </a:xfrm>
        </p:grpSpPr>
        <p:pic>
          <p:nvPicPr>
            <p:cNvPr id="10" name="Picture 2" descr="C:\Users\pc\Pictures\ITF\CD 1868\IMG0027.jpg">
              <a:extLst>
                <a:ext uri="{FF2B5EF4-FFF2-40B4-BE49-F238E27FC236}">
                  <a16:creationId xmlns:a16="http://schemas.microsoft.com/office/drawing/2014/main" id="{175D4032-BE19-461A-BC77-8C82A6F625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6406" y="809584"/>
              <a:ext cx="3641560" cy="26194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98B338F-0A5F-4717-96BA-A8D9EB77443B}"/>
                </a:ext>
              </a:extLst>
            </p:cNvPr>
            <p:cNvSpPr txBox="1"/>
            <p:nvPr/>
          </p:nvSpPr>
          <p:spPr>
            <a:xfrm>
              <a:off x="6665365" y="809583"/>
              <a:ext cx="3602600" cy="810600"/>
            </a:xfrm>
            <a:prstGeom prst="rect">
              <a:avLst/>
            </a:prstGeom>
            <a:solidFill>
              <a:srgbClr val="FFFFFF">
                <a:alpha val="27059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/>
                <a:t>Higher yields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C52CFEC-4B43-451D-AAAC-0B6343A5E7B2}"/>
              </a:ext>
            </a:extLst>
          </p:cNvPr>
          <p:cNvGrpSpPr/>
          <p:nvPr/>
        </p:nvGrpSpPr>
        <p:grpSpPr>
          <a:xfrm>
            <a:off x="768968" y="1091948"/>
            <a:ext cx="10654064" cy="5054019"/>
            <a:chOff x="739704" y="1196879"/>
            <a:chExt cx="10654064" cy="554260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6D02C76-7592-4F8D-BD21-9F5CD263FA99}"/>
                </a:ext>
              </a:extLst>
            </p:cNvPr>
            <p:cNvGrpSpPr/>
            <p:nvPr/>
          </p:nvGrpSpPr>
          <p:grpSpPr>
            <a:xfrm>
              <a:off x="739704" y="4014513"/>
              <a:ext cx="2027959" cy="1292937"/>
              <a:chOff x="1455150" y="2718932"/>
              <a:chExt cx="3902657" cy="258943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A22C3A35-BC45-494F-891D-2B1FBBAC389C}"/>
                  </a:ext>
                </a:extLst>
              </p:cNvPr>
              <p:cNvPicPr/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99274" y="2718932"/>
                <a:ext cx="3758533" cy="2589430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07199A-DA3A-4318-9D68-EF9BD698A11D}"/>
                  </a:ext>
                </a:extLst>
              </p:cNvPr>
              <p:cNvSpPr txBox="1"/>
              <p:nvPr/>
            </p:nvSpPr>
            <p:spPr>
              <a:xfrm>
                <a:off x="1455150" y="3554924"/>
                <a:ext cx="3758535" cy="1417719"/>
              </a:xfrm>
              <a:prstGeom prst="rect">
                <a:avLst/>
              </a:prstGeom>
              <a:solidFill>
                <a:srgbClr val="FFFFFF">
                  <a:alpha val="23137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/>
                  <a:t>Nutritional security</a:t>
                </a:r>
                <a:endParaRPr lang="en-GB" sz="2000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DBEDED0-A8C3-484A-ABBA-DA5D9DEBD4C3}"/>
                </a:ext>
              </a:extLst>
            </p:cNvPr>
            <p:cNvGrpSpPr/>
            <p:nvPr/>
          </p:nvGrpSpPr>
          <p:grpSpPr>
            <a:xfrm>
              <a:off x="838014" y="2629293"/>
              <a:ext cx="1953068" cy="1288620"/>
              <a:chOff x="1455150" y="809583"/>
              <a:chExt cx="3797496" cy="2619417"/>
            </a:xfrm>
          </p:grpSpPr>
          <p:pic>
            <p:nvPicPr>
              <p:cNvPr id="7" name="Picture 6" descr="C:\Users\pc\Pictures\2013\2013-06-22 Southern Africa\Southern Africa\PhytoTrade\scotland 113.JPG">
                <a:extLst>
                  <a:ext uri="{FF2B5EF4-FFF2-40B4-BE49-F238E27FC236}">
                    <a16:creationId xmlns:a16="http://schemas.microsoft.com/office/drawing/2014/main" id="{4F5C0D20-D83A-4E02-8687-4192C9869A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5151" y="809584"/>
                <a:ext cx="3758534" cy="261941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E9FE95-409A-4088-B6B1-BD387156D0F9}"/>
                  </a:ext>
                </a:extLst>
              </p:cNvPr>
              <p:cNvSpPr txBox="1"/>
              <p:nvPr/>
            </p:nvSpPr>
            <p:spPr>
              <a:xfrm>
                <a:off x="1455150" y="809583"/>
                <a:ext cx="3797496" cy="813316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/>
                  <a:t>Food security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982714E-E948-4EEC-9549-7FFA12E21403}"/>
                </a:ext>
              </a:extLst>
            </p:cNvPr>
            <p:cNvGrpSpPr/>
            <p:nvPr/>
          </p:nvGrpSpPr>
          <p:grpSpPr>
            <a:xfrm>
              <a:off x="798046" y="5414222"/>
              <a:ext cx="1961302" cy="1288620"/>
              <a:chOff x="6626408" y="3536699"/>
              <a:chExt cx="3661037" cy="2604875"/>
            </a:xfrm>
          </p:grpSpPr>
          <p:pic>
            <p:nvPicPr>
              <p:cNvPr id="13" name="Picture 2" descr="C:\Users\pc\Pictures\Nov 2012-13\Cameroon 2012\Nov 2012 024.JPG">
                <a:extLst>
                  <a:ext uri="{FF2B5EF4-FFF2-40B4-BE49-F238E27FC236}">
                    <a16:creationId xmlns:a16="http://schemas.microsoft.com/office/drawing/2014/main" id="{EEA20274-5725-4071-8FB6-76D1BF0800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26408" y="3545903"/>
                <a:ext cx="3641559" cy="259567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ED752EF-ED20-432D-9501-B8308EDAC337}"/>
                  </a:ext>
                </a:extLst>
              </p:cNvPr>
              <p:cNvSpPr txBox="1"/>
              <p:nvPr/>
            </p:nvSpPr>
            <p:spPr>
              <a:xfrm>
                <a:off x="6645886" y="3536699"/>
                <a:ext cx="3641559" cy="1430953"/>
              </a:xfrm>
              <a:prstGeom prst="rect">
                <a:avLst/>
              </a:prstGeom>
              <a:solidFill>
                <a:srgbClr val="FFFFFF">
                  <a:alpha val="25098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/>
                  <a:t>Sustainable production</a:t>
                </a:r>
                <a:endParaRPr lang="en-GB" sz="2000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1F3A4D1-5901-402F-87A3-20389B973F50}"/>
                </a:ext>
              </a:extLst>
            </p:cNvPr>
            <p:cNvGrpSpPr/>
            <p:nvPr/>
          </p:nvGrpSpPr>
          <p:grpSpPr>
            <a:xfrm>
              <a:off x="3606552" y="1196936"/>
              <a:ext cx="2128720" cy="1387470"/>
              <a:chOff x="1144584" y="3429000"/>
              <a:chExt cx="4026595" cy="2539713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4931747-4E84-4483-99A6-A5E8AFAFE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4584" y="3429000"/>
                <a:ext cx="4026594" cy="2539713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1B6B809-4F7C-4A67-897E-8F7686A405AF}"/>
                  </a:ext>
                </a:extLst>
              </p:cNvPr>
              <p:cNvSpPr txBox="1"/>
              <p:nvPr/>
            </p:nvSpPr>
            <p:spPr>
              <a:xfrm>
                <a:off x="1144586" y="3429000"/>
                <a:ext cx="4026593" cy="1382521"/>
              </a:xfrm>
              <a:prstGeom prst="rect">
                <a:avLst/>
              </a:prstGeom>
              <a:solidFill>
                <a:srgbClr val="FFFFFF">
                  <a:alpha val="25098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/>
                  <a:t>Mitigation of climate change</a:t>
                </a:r>
                <a:endParaRPr lang="en-GB" sz="2000" dirty="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015653F-244E-4D9D-BFA7-D420DFEA2824}"/>
                </a:ext>
              </a:extLst>
            </p:cNvPr>
            <p:cNvGrpSpPr/>
            <p:nvPr/>
          </p:nvGrpSpPr>
          <p:grpSpPr>
            <a:xfrm>
              <a:off x="3606551" y="2662996"/>
              <a:ext cx="2128719" cy="1265889"/>
              <a:chOff x="1144583" y="586209"/>
              <a:chExt cx="4026594" cy="2599446"/>
            </a:xfrm>
          </p:grpSpPr>
          <p:pic>
            <p:nvPicPr>
              <p:cNvPr id="19" name="Picture 12">
                <a:extLst>
                  <a:ext uri="{FF2B5EF4-FFF2-40B4-BE49-F238E27FC236}">
                    <a16:creationId xmlns:a16="http://schemas.microsoft.com/office/drawing/2014/main" id="{3BC42498-6AB4-448A-91E5-894F10A67C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29" t="5357" r="3529" b="3572"/>
              <a:stretch>
                <a:fillRect/>
              </a:stretch>
            </p:blipFill>
            <p:spPr bwMode="auto">
              <a:xfrm>
                <a:off x="1144583" y="586209"/>
                <a:ext cx="4026594" cy="2599446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C78AF7-DA31-44CE-948C-D662E7F24C40}"/>
                  </a:ext>
                </a:extLst>
              </p:cNvPr>
              <p:cNvSpPr txBox="1"/>
              <p:nvPr/>
            </p:nvSpPr>
            <p:spPr>
              <a:xfrm>
                <a:off x="1144583" y="629500"/>
                <a:ext cx="4026594" cy="1453612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/>
                  <a:t>Reduced land degradation</a:t>
                </a:r>
                <a:endParaRPr lang="en-GB" sz="2000" dirty="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3FDF5D4-675D-4D5D-B8B9-EBAB73FA98D4}"/>
                </a:ext>
              </a:extLst>
            </p:cNvPr>
            <p:cNvGrpSpPr/>
            <p:nvPr/>
          </p:nvGrpSpPr>
          <p:grpSpPr>
            <a:xfrm>
              <a:off x="3576547" y="4001840"/>
              <a:ext cx="2137968" cy="1354301"/>
              <a:chOff x="7020822" y="592933"/>
              <a:chExt cx="4026594" cy="2599446"/>
            </a:xfrm>
          </p:grpSpPr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47CF7F22-5E87-4120-9F5D-C16A9ED0D9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20822" y="592933"/>
                <a:ext cx="4026594" cy="259944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A77B762-1F0A-44AF-8331-8A8E2008ABAD}"/>
                  </a:ext>
                </a:extLst>
              </p:cNvPr>
              <p:cNvSpPr txBox="1"/>
              <p:nvPr/>
            </p:nvSpPr>
            <p:spPr>
              <a:xfrm>
                <a:off x="7020822" y="592933"/>
                <a:ext cx="4026592" cy="1423203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/>
                  <a:t>Habitat restoration</a:t>
                </a:r>
                <a:endParaRPr lang="en-GB" sz="2000" dirty="0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D7E7934-3BEC-4AEA-B77E-2FF006960605}"/>
                </a:ext>
              </a:extLst>
            </p:cNvPr>
            <p:cNvGrpSpPr/>
            <p:nvPr/>
          </p:nvGrpSpPr>
          <p:grpSpPr>
            <a:xfrm>
              <a:off x="3576547" y="5434730"/>
              <a:ext cx="2158910" cy="1304757"/>
              <a:chOff x="7020822" y="3428998"/>
              <a:chExt cx="4026593" cy="2599447"/>
            </a:xfrm>
          </p:grpSpPr>
          <p:pic>
            <p:nvPicPr>
              <p:cNvPr id="25" name="Picture 13" descr="IMG0100">
                <a:extLst>
                  <a:ext uri="{FF2B5EF4-FFF2-40B4-BE49-F238E27FC236}">
                    <a16:creationId xmlns:a16="http://schemas.microsoft.com/office/drawing/2014/main" id="{33635A32-5265-4898-BAA4-CEBE2DBAC0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20822" y="3429000"/>
                <a:ext cx="4026593" cy="2599445"/>
              </a:xfrm>
              <a:prstGeom prst="rect">
                <a:avLst/>
              </a:prstGeom>
              <a:noFill/>
              <a:ln w="9525">
                <a:solidFill>
                  <a:srgbClr val="FF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E033206-ABC1-4035-BF51-FF705D40D6DD}"/>
                  </a:ext>
                </a:extLst>
              </p:cNvPr>
              <p:cNvSpPr txBox="1"/>
              <p:nvPr/>
            </p:nvSpPr>
            <p:spPr>
              <a:xfrm>
                <a:off x="7368865" y="3428998"/>
                <a:ext cx="3289615" cy="1410310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/>
                  <a:t>Increased biodiversity</a:t>
                </a:r>
                <a:endParaRPr lang="en-GB" sz="2000" dirty="0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E8F12E8-CB0F-4017-9BF3-1BCE0F1AD72C}"/>
                </a:ext>
              </a:extLst>
            </p:cNvPr>
            <p:cNvGrpSpPr/>
            <p:nvPr/>
          </p:nvGrpSpPr>
          <p:grpSpPr>
            <a:xfrm>
              <a:off x="6371059" y="1214944"/>
              <a:ext cx="2194084" cy="1359975"/>
              <a:chOff x="1343819" y="503015"/>
              <a:chExt cx="3888012" cy="2368975"/>
            </a:xfrm>
          </p:grpSpPr>
          <p:pic>
            <p:nvPicPr>
              <p:cNvPr id="28" name="Picture 4" descr="Eval 2 005">
                <a:extLst>
                  <a:ext uri="{FF2B5EF4-FFF2-40B4-BE49-F238E27FC236}">
                    <a16:creationId xmlns:a16="http://schemas.microsoft.com/office/drawing/2014/main" id="{40E4601C-CFF0-41A0-A9C5-156EF785B6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3819" y="503015"/>
                <a:ext cx="3797315" cy="2368975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47651A6-4511-4345-A1DA-1A630F3B922E}"/>
                  </a:ext>
                </a:extLst>
              </p:cNvPr>
              <p:cNvSpPr txBox="1"/>
              <p:nvPr/>
            </p:nvSpPr>
            <p:spPr>
              <a:xfrm>
                <a:off x="1434516" y="589246"/>
                <a:ext cx="3797315" cy="660651"/>
              </a:xfrm>
              <a:prstGeom prst="rect">
                <a:avLst/>
              </a:prstGeom>
              <a:solidFill>
                <a:srgbClr val="EAEAEA">
                  <a:alpha val="3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/>
                  <a:t>Capacity building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4EF01C6-739D-4EA4-8138-AB96A46A9E5B}"/>
                </a:ext>
              </a:extLst>
            </p:cNvPr>
            <p:cNvGrpSpPr/>
            <p:nvPr/>
          </p:nvGrpSpPr>
          <p:grpSpPr>
            <a:xfrm>
              <a:off x="6343709" y="2614544"/>
              <a:ext cx="2166733" cy="1310106"/>
              <a:chOff x="7092257" y="388810"/>
              <a:chExt cx="3797315" cy="2368977"/>
            </a:xfrm>
          </p:grpSpPr>
          <p:pic>
            <p:nvPicPr>
              <p:cNvPr id="31" name="Picture 2" descr="Cameroon 2009 109">
                <a:extLst>
                  <a:ext uri="{FF2B5EF4-FFF2-40B4-BE49-F238E27FC236}">
                    <a16:creationId xmlns:a16="http://schemas.microsoft.com/office/drawing/2014/main" id="{CFDD8489-F18A-4E89-BE73-C323B815D4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screen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92257" y="388811"/>
                <a:ext cx="3797315" cy="2368976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550A08B-F873-4C9B-80A4-88571FB461D5}"/>
                  </a:ext>
                </a:extLst>
              </p:cNvPr>
              <p:cNvSpPr txBox="1"/>
              <p:nvPr/>
            </p:nvSpPr>
            <p:spPr>
              <a:xfrm>
                <a:off x="7092257" y="388810"/>
                <a:ext cx="3797315" cy="1308399"/>
              </a:xfrm>
              <a:prstGeom prst="rect">
                <a:avLst/>
              </a:prstGeom>
              <a:solidFill>
                <a:srgbClr val="EAEAEA">
                  <a:alpha val="3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/>
                  <a:t>Community engagement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92F65C7-AF1A-4891-9B4C-5E0C0DF2CEDF}"/>
                </a:ext>
              </a:extLst>
            </p:cNvPr>
            <p:cNvGrpSpPr/>
            <p:nvPr/>
          </p:nvGrpSpPr>
          <p:grpSpPr>
            <a:xfrm>
              <a:off x="6343710" y="3982646"/>
              <a:ext cx="2221434" cy="1324804"/>
              <a:chOff x="776679" y="3426814"/>
              <a:chExt cx="2813309" cy="2371161"/>
            </a:xfrm>
          </p:grpSpPr>
          <p:pic>
            <p:nvPicPr>
              <p:cNvPr id="34" name="Picture 5" descr="Cameroon 2009 041">
                <a:extLst>
                  <a:ext uri="{FF2B5EF4-FFF2-40B4-BE49-F238E27FC236}">
                    <a16:creationId xmlns:a16="http://schemas.microsoft.com/office/drawing/2014/main" id="{64ED55FA-C2CD-4E1B-A151-D1ADE37782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6679" y="3429000"/>
                <a:ext cx="2797045" cy="2368975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562BF18-7FB3-4BDB-8CA3-D6CB77F9B7AE}"/>
                  </a:ext>
                </a:extLst>
              </p:cNvPr>
              <p:cNvSpPr txBox="1"/>
              <p:nvPr/>
            </p:nvSpPr>
            <p:spPr>
              <a:xfrm>
                <a:off x="776679" y="3426814"/>
                <a:ext cx="2813309" cy="615672"/>
              </a:xfrm>
              <a:prstGeom prst="rect">
                <a:avLst/>
              </a:prstGeom>
              <a:solidFill>
                <a:srgbClr val="EAEAEA">
                  <a:alpha val="3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/>
                  <a:t>Gender equity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805ACB6-2CCF-4060-B7BC-910E89F93B17}"/>
                </a:ext>
              </a:extLst>
            </p:cNvPr>
            <p:cNvGrpSpPr/>
            <p:nvPr/>
          </p:nvGrpSpPr>
          <p:grpSpPr>
            <a:xfrm>
              <a:off x="9225081" y="1196879"/>
              <a:ext cx="2128720" cy="1359975"/>
              <a:chOff x="900979" y="2357905"/>
              <a:chExt cx="2811523" cy="2630714"/>
            </a:xfrm>
          </p:grpSpPr>
          <p:pic>
            <p:nvPicPr>
              <p:cNvPr id="46" name="Picture 45" descr="Cameroon 2009 001">
                <a:extLst>
                  <a:ext uri="{FF2B5EF4-FFF2-40B4-BE49-F238E27FC236}">
                    <a16:creationId xmlns:a16="http://schemas.microsoft.com/office/drawing/2014/main" id="{46658E60-6CC2-459E-8546-72E4D27CB3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381" b="19775"/>
              <a:stretch/>
            </p:blipFill>
            <p:spPr bwMode="auto">
              <a:xfrm>
                <a:off x="900979" y="2357905"/>
                <a:ext cx="2811523" cy="263071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4C247EE-2CC6-439A-B378-9D2C73ED0CAA}"/>
                  </a:ext>
                </a:extLst>
              </p:cNvPr>
              <p:cNvSpPr txBox="1"/>
              <p:nvPr/>
            </p:nvSpPr>
            <p:spPr>
              <a:xfrm>
                <a:off x="900980" y="2357905"/>
                <a:ext cx="2811522" cy="1016107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/>
                  <a:t>Traditional markets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4C48DB9-1406-477C-A609-2025ABA8E333}"/>
                </a:ext>
              </a:extLst>
            </p:cNvPr>
            <p:cNvGrpSpPr/>
            <p:nvPr/>
          </p:nvGrpSpPr>
          <p:grpSpPr>
            <a:xfrm>
              <a:off x="9194337" y="2605836"/>
              <a:ext cx="2159463" cy="1292936"/>
              <a:chOff x="4299275" y="698842"/>
              <a:chExt cx="3826126" cy="2573367"/>
            </a:xfrm>
          </p:grpSpPr>
          <p:pic>
            <p:nvPicPr>
              <p:cNvPr id="49" name="Picture 48" descr="C:\Users\pc\Documents\Laptop recovery - Sept 2011\Documents\Laptop rescue Sept 2011\My Pictures 3\Up to 2010\Agroforestry\CD 1991\IMG0088.jpg">
                <a:extLst>
                  <a:ext uri="{FF2B5EF4-FFF2-40B4-BE49-F238E27FC236}">
                    <a16:creationId xmlns:a16="http://schemas.microsoft.com/office/drawing/2014/main" id="{0C5471CD-910C-4620-819D-3BE83D59D648}"/>
                  </a:ext>
                </a:extLst>
              </p:cNvPr>
              <p:cNvPicPr/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3747" y="698842"/>
                <a:ext cx="3771654" cy="257336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E58F606-3CB4-493D-9484-83EDA13B0E94}"/>
                  </a:ext>
                </a:extLst>
              </p:cNvPr>
              <p:cNvSpPr txBox="1"/>
              <p:nvPr/>
            </p:nvSpPr>
            <p:spPr>
              <a:xfrm>
                <a:off x="4299275" y="726131"/>
                <a:ext cx="3771654" cy="1408925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/>
                  <a:t>New income sources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0A8415A7-39EC-40CB-8AAE-AD6C987EE854}"/>
                </a:ext>
              </a:extLst>
            </p:cNvPr>
            <p:cNvGrpSpPr/>
            <p:nvPr/>
          </p:nvGrpSpPr>
          <p:grpSpPr>
            <a:xfrm>
              <a:off x="9234010" y="5371044"/>
              <a:ext cx="2159758" cy="1323584"/>
              <a:chOff x="4353747" y="3585790"/>
              <a:chExt cx="3771654" cy="2573369"/>
            </a:xfrm>
          </p:grpSpPr>
          <p:pic>
            <p:nvPicPr>
              <p:cNvPr id="52" name="Picture 51" descr="A bottle of beer on a table&#10;&#10;Description automatically generated">
                <a:extLst>
                  <a:ext uri="{FF2B5EF4-FFF2-40B4-BE49-F238E27FC236}">
                    <a16:creationId xmlns:a16="http://schemas.microsoft.com/office/drawing/2014/main" id="{E0D6ECB6-C694-42B2-884B-8C12D9D5CF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3747" y="3585792"/>
                <a:ext cx="3771654" cy="2573367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00624AC-36D6-40DF-A7B6-377EB6010F83}"/>
                  </a:ext>
                </a:extLst>
              </p:cNvPr>
              <p:cNvSpPr txBox="1"/>
              <p:nvPr/>
            </p:nvSpPr>
            <p:spPr>
              <a:xfrm>
                <a:off x="4353747" y="3585790"/>
                <a:ext cx="3771654" cy="681266"/>
              </a:xfrm>
              <a:prstGeom prst="rect">
                <a:avLst/>
              </a:prstGeom>
              <a:solidFill>
                <a:srgbClr val="FFFFFF">
                  <a:alpha val="23137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/>
                  <a:t>New industries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50102729-E233-4FF7-A37A-00EC30ED7604}"/>
                </a:ext>
              </a:extLst>
            </p:cNvPr>
            <p:cNvGrpSpPr/>
            <p:nvPr/>
          </p:nvGrpSpPr>
          <p:grpSpPr>
            <a:xfrm>
              <a:off x="9194337" y="3991056"/>
              <a:ext cx="2182881" cy="1297126"/>
              <a:chOff x="8758990" y="2219749"/>
              <a:chExt cx="2768984" cy="2583320"/>
            </a:xfrm>
          </p:grpSpPr>
          <p:pic>
            <p:nvPicPr>
              <p:cNvPr id="56" name="Picture 5" descr="marula oil press">
                <a:extLst>
                  <a:ext uri="{FF2B5EF4-FFF2-40B4-BE49-F238E27FC236}">
                    <a16:creationId xmlns:a16="http://schemas.microsoft.com/office/drawing/2014/main" id="{4EE36459-2E38-4316-9545-DC471C93EA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040"/>
              <a:stretch/>
            </p:blipFill>
            <p:spPr bwMode="auto">
              <a:xfrm>
                <a:off x="8762269" y="2229702"/>
                <a:ext cx="2765705" cy="2573367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D41ECFC-8356-49B9-BE89-A9465F78DB67}"/>
                  </a:ext>
                </a:extLst>
              </p:cNvPr>
              <p:cNvSpPr txBox="1"/>
              <p:nvPr/>
            </p:nvSpPr>
            <p:spPr>
              <a:xfrm>
                <a:off x="8758990" y="2219749"/>
                <a:ext cx="2710154" cy="713112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/>
                  <a:t>New businesses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CC3EA6D0-CD8F-4DC3-9BCB-122D88BAE86B}"/>
                </a:ext>
              </a:extLst>
            </p:cNvPr>
            <p:cNvGrpSpPr/>
            <p:nvPr/>
          </p:nvGrpSpPr>
          <p:grpSpPr>
            <a:xfrm>
              <a:off x="6371059" y="5374628"/>
              <a:ext cx="2194084" cy="1323584"/>
              <a:chOff x="8759666" y="3405082"/>
              <a:chExt cx="2664230" cy="2455269"/>
            </a:xfrm>
          </p:grpSpPr>
          <p:pic>
            <p:nvPicPr>
              <p:cNvPr id="59" name="Picture 58" descr="A person riding a dirt trail&#10;&#10;Description automatically generated">
                <a:extLst>
                  <a:ext uri="{FF2B5EF4-FFF2-40B4-BE49-F238E27FC236}">
                    <a16:creationId xmlns:a16="http://schemas.microsoft.com/office/drawing/2014/main" id="{CA938E23-25E2-43FC-ADA6-B906D37BC3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403" r="18818"/>
              <a:stretch/>
            </p:blipFill>
            <p:spPr>
              <a:xfrm>
                <a:off x="8759666" y="3405082"/>
                <a:ext cx="2655655" cy="2455269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DC13E43-30F1-4B3B-9086-7FC92166F460}"/>
                  </a:ext>
                </a:extLst>
              </p:cNvPr>
              <p:cNvSpPr txBox="1"/>
              <p:nvPr/>
            </p:nvSpPr>
            <p:spPr>
              <a:xfrm>
                <a:off x="8793063" y="3426814"/>
                <a:ext cx="2630833" cy="1313140"/>
              </a:xfrm>
              <a:prstGeom prst="rect">
                <a:avLst/>
              </a:prstGeom>
              <a:solidFill>
                <a:srgbClr val="EAEAEA">
                  <a:alpha val="25098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/>
                  <a:t>Rural Development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56039FF-FCF4-44E9-B397-618DEFCC4D1F}"/>
                </a:ext>
              </a:extLst>
            </p:cNvPr>
            <p:cNvGrpSpPr/>
            <p:nvPr/>
          </p:nvGrpSpPr>
          <p:grpSpPr>
            <a:xfrm>
              <a:off x="838014" y="1196879"/>
              <a:ext cx="1929464" cy="1292937"/>
              <a:chOff x="6626406" y="809583"/>
              <a:chExt cx="3641560" cy="2619417"/>
            </a:xfrm>
          </p:grpSpPr>
          <p:pic>
            <p:nvPicPr>
              <p:cNvPr id="61" name="Picture 2" descr="C:\Users\pc\Pictures\ITF\CD 1868\IMG0027.jpg">
                <a:extLst>
                  <a:ext uri="{FF2B5EF4-FFF2-40B4-BE49-F238E27FC236}">
                    <a16:creationId xmlns:a16="http://schemas.microsoft.com/office/drawing/2014/main" id="{9CCFB249-9AF4-4D8E-9C12-7EDF36B300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26406" y="809584"/>
                <a:ext cx="3641560" cy="261941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3912F43-1D0A-4810-A410-E81B546728A6}"/>
                  </a:ext>
                </a:extLst>
              </p:cNvPr>
              <p:cNvSpPr txBox="1"/>
              <p:nvPr/>
            </p:nvSpPr>
            <p:spPr>
              <a:xfrm>
                <a:off x="6665365" y="809583"/>
                <a:ext cx="3602600" cy="810600"/>
              </a:xfrm>
              <a:prstGeom prst="rect">
                <a:avLst/>
              </a:prstGeom>
              <a:solidFill>
                <a:srgbClr val="FFFFFF">
                  <a:alpha val="27059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/>
                  <a:t>Higher yields</a:t>
                </a:r>
              </a:p>
            </p:txBody>
          </p: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ADF127F2-E24F-8F47-95ED-3EBAEB8F5B72}"/>
              </a:ext>
            </a:extLst>
          </p:cNvPr>
          <p:cNvSpPr txBox="1"/>
          <p:nvPr/>
        </p:nvSpPr>
        <p:spPr>
          <a:xfrm>
            <a:off x="768969" y="6163553"/>
            <a:ext cx="1065406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Leakey, 2017.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Multifunctional Agriculture: Achieving Sustainable Development in Africa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Academic Press, San Diego, California, USA, 480pp.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4328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2219D-E600-6D99-272E-CE8927BCF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379"/>
            <a:ext cx="10515600" cy="53290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  <a:latin typeface="+mn-lt"/>
              </a:rPr>
              <a:t>Developing Multifunctionality – Rebuilding ‘Capitals’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562CBA-1FF5-CF50-2FE1-AF1CEA02697C}"/>
              </a:ext>
            </a:extLst>
          </p:cNvPr>
          <p:cNvGrpSpPr/>
          <p:nvPr/>
        </p:nvGrpSpPr>
        <p:grpSpPr>
          <a:xfrm>
            <a:off x="130627" y="780493"/>
            <a:ext cx="11930743" cy="5031563"/>
            <a:chOff x="-41834" y="1318766"/>
            <a:chExt cx="12371554" cy="503156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65F4BA2-D04C-AB7D-9A45-C327826D999E}"/>
                </a:ext>
              </a:extLst>
            </p:cNvPr>
            <p:cNvGrpSpPr/>
            <p:nvPr/>
          </p:nvGrpSpPr>
          <p:grpSpPr>
            <a:xfrm>
              <a:off x="-41834" y="1318766"/>
              <a:ext cx="12371554" cy="5031563"/>
              <a:chOff x="12655" y="1204466"/>
              <a:chExt cx="12371554" cy="5031563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4F1CE22C-61D2-4D67-5395-8008A5B93F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655" y="1719002"/>
                <a:ext cx="12371554" cy="4517027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FE9246-A273-28CC-3856-19DDB8B5136F}"/>
                  </a:ext>
                </a:extLst>
              </p:cNvPr>
              <p:cNvSpPr txBox="1"/>
              <p:nvPr/>
            </p:nvSpPr>
            <p:spPr>
              <a:xfrm>
                <a:off x="54489" y="1204466"/>
                <a:ext cx="11530532" cy="5329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907415" indent="698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28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‘Land Failing’                   ‘Land Restoring’                    ‘Land Maxing’</a:t>
                </a:r>
                <a:endParaRPr lang="en-GB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CCB6053-F764-B1D1-F0C3-F1003C085A0A}"/>
                  </a:ext>
                </a:extLst>
              </p:cNvPr>
              <p:cNvSpPr txBox="1"/>
              <p:nvPr/>
            </p:nvSpPr>
            <p:spPr>
              <a:xfrm>
                <a:off x="267402" y="4231912"/>
                <a:ext cx="1975758" cy="10156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/>
                  <a:t>Subsistence farming on degraded land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815386-99AD-2D35-4AE6-EF0DA1B57956}"/>
                  </a:ext>
                </a:extLst>
              </p:cNvPr>
              <p:cNvSpPr txBox="1"/>
              <p:nvPr/>
            </p:nvSpPr>
            <p:spPr>
              <a:xfrm>
                <a:off x="4562454" y="4177820"/>
                <a:ext cx="2514600" cy="16312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/>
                  <a:t>Agroforestry for food security, agroecological functions and limited economic benefits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D14990-08E9-CD15-A266-36F6401857C1}"/>
                  </a:ext>
                </a:extLst>
              </p:cNvPr>
              <p:cNvSpPr txBox="1"/>
              <p:nvPr/>
            </p:nvSpPr>
            <p:spPr>
              <a:xfrm>
                <a:off x="7575287" y="4549754"/>
                <a:ext cx="4498478" cy="13234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/>
                  <a:t>Multifunctional agriculture: maximum    food security, agroecological functions and social/economic benefits from local business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019C66-9B9C-A3B3-AF9C-B63537BF4CDD}"/>
                </a:ext>
              </a:extLst>
            </p:cNvPr>
            <p:cNvSpPr txBox="1"/>
            <p:nvPr/>
          </p:nvSpPr>
          <p:spPr>
            <a:xfrm>
              <a:off x="12074978" y="5249729"/>
              <a:ext cx="2340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</p:grp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D0C5A7A-775D-905F-4F85-B389E32CDA2D}"/>
              </a:ext>
            </a:extLst>
          </p:cNvPr>
          <p:cNvSpPr/>
          <p:nvPr/>
        </p:nvSpPr>
        <p:spPr>
          <a:xfrm>
            <a:off x="838199" y="5385063"/>
            <a:ext cx="10097335" cy="7255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87C53E-FC0C-E96A-C536-179921CDC037}"/>
              </a:ext>
            </a:extLst>
          </p:cNvPr>
          <p:cNvSpPr txBox="1"/>
          <p:nvPr/>
        </p:nvSpPr>
        <p:spPr>
          <a:xfrm>
            <a:off x="838200" y="5494430"/>
            <a:ext cx="10097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“Total Factor Productivity” – agronomic, environmental, social and economic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4C1FBA-A191-4176-A8DB-FFD484AA88C4}"/>
              </a:ext>
            </a:extLst>
          </p:cNvPr>
          <p:cNvSpPr txBox="1"/>
          <p:nvPr/>
        </p:nvSpPr>
        <p:spPr>
          <a:xfrm>
            <a:off x="597112" y="6095290"/>
            <a:ext cx="1099777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Leakey, 2018. 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Converting ‘trade-offs’ to ‘trade-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ons’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for greatly enhanced food security in Africa: multiple environmental, economic and social benefits from ‘socially modified crops. </a:t>
            </a:r>
            <a:r>
              <a:rPr lang="en-A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Food Security 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10: 505-524.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33901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629</Words>
  <Application>Microsoft Office PowerPoint</Application>
  <PresentationFormat>Widescreen</PresentationFormat>
  <Paragraphs>104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Agroforestry Enhances Biodiversity – Planned and Unplanned</vt:lpstr>
      <vt:lpstr>PowerPoint Presentation</vt:lpstr>
      <vt:lpstr>PowerPoint Presentation</vt:lpstr>
      <vt:lpstr>Addressing the Big Political Issues</vt:lpstr>
      <vt:lpstr>Developing Multifunctionality – Rebuilding ‘Capitals’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Roger Leakey</dc:creator>
  <cp:lastModifiedBy>Roger Leakey</cp:lastModifiedBy>
  <cp:revision>1</cp:revision>
  <dcterms:created xsi:type="dcterms:W3CDTF">2023-09-15T09:10:17Z</dcterms:created>
  <dcterms:modified xsi:type="dcterms:W3CDTF">2023-09-15T09:11:32Z</dcterms:modified>
</cp:coreProperties>
</file>